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61" r:id="rId3"/>
    <p:sldId id="258" r:id="rId4"/>
    <p:sldId id="280" r:id="rId5"/>
    <p:sldId id="308" r:id="rId6"/>
    <p:sldId id="309" r:id="rId7"/>
    <p:sldId id="281" r:id="rId8"/>
    <p:sldId id="314" r:id="rId9"/>
    <p:sldId id="313" r:id="rId10"/>
    <p:sldId id="310" r:id="rId11"/>
    <p:sldId id="282" r:id="rId12"/>
    <p:sldId id="287" r:id="rId13"/>
    <p:sldId id="292" r:id="rId14"/>
    <p:sldId id="289" r:id="rId15"/>
    <p:sldId id="296" r:id="rId16"/>
    <p:sldId id="298" r:id="rId17"/>
    <p:sldId id="299" r:id="rId18"/>
    <p:sldId id="302" r:id="rId19"/>
    <p:sldId id="303" r:id="rId20"/>
    <p:sldId id="301" r:id="rId21"/>
    <p:sldId id="300" r:id="rId22"/>
    <p:sldId id="305" r:id="rId23"/>
    <p:sldId id="319" r:id="rId24"/>
    <p:sldId id="306" r:id="rId25"/>
    <p:sldId id="312" r:id="rId26"/>
    <p:sldId id="321" r:id="rId27"/>
    <p:sldId id="320" r:id="rId28"/>
    <p:sldId id="29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740"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8B0-809E-4ECE-B1F6-2C31B96A07C3}" type="datetimeFigureOut">
              <a:rPr lang="ru-RU" smtClean="0"/>
              <a:pPr/>
              <a:t>27.05.2020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1E3965-A985-448F-A58A-FD5B35C97C9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B1E3965-A985-448F-A58A-FD5B35C97C94}"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B1E3965-A985-448F-A58A-FD5B35C97C94}"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1A0724A-0B2F-4CDF-AAF9-05409CF3B624}" type="datetimeFigureOut">
              <a:rPr lang="ru-RU" smtClean="0"/>
              <a:pPr/>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B5A8DD-5E3A-4497-AA25-1BDBA9BAE88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A0724A-0B2F-4CDF-AAF9-05409CF3B624}" type="datetimeFigureOut">
              <a:rPr lang="ru-RU" smtClean="0"/>
              <a:pPr/>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B5A8DD-5E3A-4497-AA25-1BDBA9BAE88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A0724A-0B2F-4CDF-AAF9-05409CF3B624}" type="datetimeFigureOut">
              <a:rPr lang="ru-RU" smtClean="0"/>
              <a:pPr/>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B5A8DD-5E3A-4497-AA25-1BDBA9BAE88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A0724A-0B2F-4CDF-AAF9-05409CF3B624}" type="datetimeFigureOut">
              <a:rPr lang="ru-RU" smtClean="0"/>
              <a:pPr/>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B5A8DD-5E3A-4497-AA25-1BDBA9BAE88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1A0724A-0B2F-4CDF-AAF9-05409CF3B624}" type="datetimeFigureOut">
              <a:rPr lang="ru-RU" smtClean="0"/>
              <a:pPr/>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B5A8DD-5E3A-4497-AA25-1BDBA9BAE88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1A0724A-0B2F-4CDF-AAF9-05409CF3B624}" type="datetimeFigureOut">
              <a:rPr lang="ru-RU" smtClean="0"/>
              <a:pPr/>
              <a:t>27.05.2020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B5A8DD-5E3A-4497-AA25-1BDBA9BAE88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1A0724A-0B2F-4CDF-AAF9-05409CF3B624}" type="datetimeFigureOut">
              <a:rPr lang="ru-RU" smtClean="0"/>
              <a:pPr/>
              <a:t>27.05.2020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3B5A8DD-5E3A-4497-AA25-1BDBA9BAE88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1A0724A-0B2F-4CDF-AAF9-05409CF3B624}" type="datetimeFigureOut">
              <a:rPr lang="ru-RU" smtClean="0"/>
              <a:pPr/>
              <a:t>27.05.2020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3B5A8DD-5E3A-4497-AA25-1BDBA9BAE88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1A0724A-0B2F-4CDF-AAF9-05409CF3B624}" type="datetimeFigureOut">
              <a:rPr lang="ru-RU" smtClean="0"/>
              <a:pPr/>
              <a:t>27.05.2020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3B5A8DD-5E3A-4497-AA25-1BDBA9BAE88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1A0724A-0B2F-4CDF-AAF9-05409CF3B624}" type="datetimeFigureOut">
              <a:rPr lang="ru-RU" smtClean="0"/>
              <a:pPr/>
              <a:t>27.05.2020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B5A8DD-5E3A-4497-AA25-1BDBA9BAE88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1A0724A-0B2F-4CDF-AAF9-05409CF3B624}" type="datetimeFigureOut">
              <a:rPr lang="ru-RU" smtClean="0"/>
              <a:pPr/>
              <a:t>27.05.2020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B5A8DD-5E3A-4497-AA25-1BDBA9BAE88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0724A-0B2F-4CDF-AAF9-05409CF3B624}" type="datetimeFigureOut">
              <a:rPr lang="ru-RU" smtClean="0"/>
              <a:pPr/>
              <a:t>27.05.2020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5A8DD-5E3A-4497-AA25-1BDBA9BAE88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slide" Target="slide3.xml"/><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5.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27.xml"/><Relationship Id="rId4" Type="http://schemas.openxmlformats.org/officeDocument/2006/relationships/slide" Target="slide24.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slide" Target="slide14.xml"/></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slide" Target="slide14.xml"/></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slide" Target="slide14.xml"/><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slide" Target="slide14.xml"/><Relationship Id="rId2"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7.xml"/><Relationship Id="rId7" Type="http://schemas.openxmlformats.org/officeDocument/2006/relationships/slide" Target="slide14.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12.xml"/><Relationship Id="rId4" Type="http://schemas.openxmlformats.org/officeDocument/2006/relationships/slide" Target="slide11.xml"/></Relationships>
</file>

<file path=ppt/slides/_rels/slide3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286380" y="4857760"/>
            <a:ext cx="3571900" cy="1714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0541" cmpd="sng">
                  <a:noFill/>
                  <a:prstDash val="solid"/>
                </a:ln>
                <a:solidFill>
                  <a:srgbClr val="FF0000"/>
                </a:solidFill>
              </a:rPr>
              <a:t>Муниципальное казенное учреждение «Управление гражданской защиты городского округа Краснотурьинск»</a:t>
            </a:r>
            <a:endParaRPr lang="ru-RU" dirty="0">
              <a:ln w="10541" cmpd="sng">
                <a:noFill/>
                <a:prstDash val="solid"/>
              </a:ln>
              <a:solidFill>
                <a:srgbClr val="FF0000"/>
              </a:solidFill>
            </a:endParaRPr>
          </a:p>
        </p:txBody>
      </p:sp>
      <p:sp>
        <p:nvSpPr>
          <p:cNvPr id="4" name="Прямоугольник 3">
            <a:hlinkClick r:id="rId2" action="ppaction://hlinksldjump"/>
          </p:cNvPr>
          <p:cNvSpPr/>
          <p:nvPr/>
        </p:nvSpPr>
        <p:spPr>
          <a:xfrm>
            <a:off x="214282" y="214290"/>
            <a:ext cx="8715436" cy="63580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ru-RU" sz="4800" b="1" dirty="0" smtClean="0">
                <a:ln w="10541" cmpd="sng">
                  <a:solidFill>
                    <a:schemeClr val="accent1">
                      <a:shade val="88000"/>
                      <a:satMod val="110000"/>
                    </a:schemeClr>
                  </a:solidFill>
                  <a:prstDash val="solid"/>
                </a:ln>
                <a:solidFill>
                  <a:srgbClr val="002060"/>
                </a:solidFill>
              </a:rPr>
              <a:t>Безопасное поведение</a:t>
            </a:r>
            <a:br>
              <a:rPr lang="ru-RU" sz="4800" b="1" dirty="0" smtClean="0">
                <a:ln w="10541" cmpd="sng">
                  <a:solidFill>
                    <a:schemeClr val="accent1">
                      <a:shade val="88000"/>
                      <a:satMod val="110000"/>
                    </a:schemeClr>
                  </a:solidFill>
                  <a:prstDash val="solid"/>
                </a:ln>
                <a:solidFill>
                  <a:srgbClr val="002060"/>
                </a:solidFill>
              </a:rPr>
            </a:br>
            <a:r>
              <a:rPr lang="ru-RU" sz="4800" b="1" dirty="0" smtClean="0">
                <a:ln w="10541" cmpd="sng">
                  <a:solidFill>
                    <a:schemeClr val="accent1">
                      <a:shade val="88000"/>
                      <a:satMod val="110000"/>
                    </a:schemeClr>
                  </a:solidFill>
                  <a:prstDash val="solid"/>
                </a:ln>
                <a:solidFill>
                  <a:srgbClr val="002060"/>
                </a:solidFill>
              </a:rPr>
              <a:t>на водных объектах,</a:t>
            </a:r>
            <a:br>
              <a:rPr lang="ru-RU" sz="4800" b="1" dirty="0" smtClean="0">
                <a:ln w="10541" cmpd="sng">
                  <a:solidFill>
                    <a:schemeClr val="accent1">
                      <a:shade val="88000"/>
                      <a:satMod val="110000"/>
                    </a:schemeClr>
                  </a:solidFill>
                  <a:prstDash val="solid"/>
                </a:ln>
                <a:solidFill>
                  <a:srgbClr val="002060"/>
                </a:solidFill>
              </a:rPr>
            </a:br>
            <a:r>
              <a:rPr lang="ru-RU" sz="4800" b="1" dirty="0" smtClean="0">
                <a:ln w="10541" cmpd="sng">
                  <a:solidFill>
                    <a:schemeClr val="accent1">
                      <a:shade val="88000"/>
                      <a:satMod val="110000"/>
                    </a:schemeClr>
                  </a:solidFill>
                  <a:prstDash val="solid"/>
                </a:ln>
                <a:solidFill>
                  <a:srgbClr val="002060"/>
                </a:solidFill>
              </a:rPr>
              <a:t>методы оказания первой помощи утопающим</a:t>
            </a:r>
          </a:p>
          <a:p>
            <a:pPr algn="ctr"/>
            <a:endParaRPr lang="ru-RU" sz="4800" b="1" dirty="0">
              <a:ln w="10541" cmpd="sng">
                <a:solidFill>
                  <a:schemeClr val="accent1">
                    <a:shade val="88000"/>
                    <a:satMod val="110000"/>
                  </a:schemeClr>
                </a:solidFill>
                <a:prstDash val="solid"/>
              </a:ln>
              <a:solidFill>
                <a:srgbClr val="002060"/>
              </a:solidFill>
            </a:endParaRPr>
          </a:p>
          <a:p>
            <a:pPr algn="ctr"/>
            <a:endParaRPr lang="ru-RU" sz="1600" b="1" dirty="0">
              <a:ln w="10541" cmpd="sng">
                <a:solidFill>
                  <a:schemeClr val="accent1">
                    <a:shade val="88000"/>
                    <a:satMod val="110000"/>
                  </a:schemeClr>
                </a:solidFill>
                <a:prstDash val="solid"/>
              </a:ln>
              <a:solidFill>
                <a:srgbClr val="002060"/>
              </a:solidFill>
            </a:endParaRPr>
          </a:p>
        </p:txBody>
      </p:sp>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Правила поведения в зимний период</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785794"/>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r>
              <a:rPr lang="ru-RU" sz="1100" dirty="0" smtClean="0">
                <a:solidFill>
                  <a:schemeClr val="tx1"/>
                </a:solidFill>
              </a:rPr>
              <a:t>Что же делать, если вы провалились в воду?</a:t>
            </a:r>
          </a:p>
          <a:p>
            <a:pPr indent="355600"/>
            <a:r>
              <a:rPr lang="ru-RU" sz="1100" dirty="0" smtClean="0">
                <a:solidFill>
                  <a:schemeClr val="tx1"/>
                </a:solidFill>
              </a:rPr>
              <a:t>Главное – не паниковать! Постарайтесь сразу широко раскинуть руки, чтобы не погрузиться под воду с головой. Сохраняйте самообладание. Не кричите, если рядом никого нет, – вы только зря потратите силы. Лучше попытайтесь, не обламывая кромку и не делая резких движений, выбраться на твердый лед. Важно «забросить» на его край ноги, перенести тяжесть тела на широкую площадь опоры и затем, не поднимаясь, отползти или перекатиться подальше от опасного места. Выплеснувшаяся из пролома вода быстро делает лед скользким и затрудняет работу рук.</a:t>
            </a:r>
          </a:p>
          <a:p>
            <a:pPr indent="355600"/>
            <a:r>
              <a:rPr lang="ru-RU" sz="1100" dirty="0" smtClean="0">
                <a:solidFill>
                  <a:schemeClr val="tx1"/>
                </a:solidFill>
              </a:rPr>
              <a:t>Надо взять за правило: выходя на лёд нужно брать с собой пару больших гвоздей. При помощи их легче подтягиваться.</a:t>
            </a:r>
          </a:p>
        </p:txBody>
      </p:sp>
      <p:pic>
        <p:nvPicPr>
          <p:cNvPr id="2051" name="Picture 3" descr="C:\Users\123\Desktop\Купание\1.jpg"/>
          <p:cNvPicPr>
            <a:picLocks noChangeAspect="1" noChangeArrowheads="1"/>
          </p:cNvPicPr>
          <p:nvPr/>
        </p:nvPicPr>
        <p:blipFill>
          <a:blip r:embed="rId2"/>
          <a:srcRect b="5623"/>
          <a:stretch>
            <a:fillRect/>
          </a:stretch>
        </p:blipFill>
        <p:spPr bwMode="auto">
          <a:xfrm>
            <a:off x="214282" y="2071678"/>
            <a:ext cx="4023256" cy="1571636"/>
          </a:xfrm>
          <a:prstGeom prst="rect">
            <a:avLst/>
          </a:prstGeom>
          <a:noFill/>
        </p:spPr>
      </p:pic>
      <p:pic>
        <p:nvPicPr>
          <p:cNvPr id="2052" name="Picture 4" descr="C:\Users\123\Desktop\Купание\2.jpg"/>
          <p:cNvPicPr>
            <a:picLocks noChangeAspect="1" noChangeArrowheads="1"/>
          </p:cNvPicPr>
          <p:nvPr/>
        </p:nvPicPr>
        <p:blipFill>
          <a:blip r:embed="rId3"/>
          <a:srcRect t="4482" b="1397"/>
          <a:stretch>
            <a:fillRect/>
          </a:stretch>
        </p:blipFill>
        <p:spPr bwMode="auto">
          <a:xfrm>
            <a:off x="2714612" y="3214686"/>
            <a:ext cx="3714776" cy="1500198"/>
          </a:xfrm>
          <a:prstGeom prst="rect">
            <a:avLst/>
          </a:prstGeom>
          <a:noFill/>
        </p:spPr>
      </p:pic>
      <p:pic>
        <p:nvPicPr>
          <p:cNvPr id="2053" name="Picture 5" descr="C:\Users\123\Desktop\Купание\3.jpg"/>
          <p:cNvPicPr>
            <a:picLocks noChangeAspect="1" noChangeArrowheads="1"/>
          </p:cNvPicPr>
          <p:nvPr/>
        </p:nvPicPr>
        <p:blipFill>
          <a:blip r:embed="rId4"/>
          <a:srcRect b="12510"/>
          <a:stretch>
            <a:fillRect/>
          </a:stretch>
        </p:blipFill>
        <p:spPr bwMode="auto">
          <a:xfrm>
            <a:off x="5072066" y="4286256"/>
            <a:ext cx="3744316" cy="1357322"/>
          </a:xfrm>
          <a:prstGeom prst="rect">
            <a:avLst/>
          </a:prstGeom>
          <a:noFill/>
        </p:spPr>
      </p:pic>
      <p:pic>
        <p:nvPicPr>
          <p:cNvPr id="2054" name="Picture 6" descr="C:\Users\123\Desktop\Купание\14660958.jpg"/>
          <p:cNvPicPr>
            <a:picLocks noChangeAspect="1" noChangeArrowheads="1"/>
          </p:cNvPicPr>
          <p:nvPr/>
        </p:nvPicPr>
        <p:blipFill>
          <a:blip r:embed="rId5"/>
          <a:srcRect l="1672" t="1954" r="2263" b="54064"/>
          <a:stretch>
            <a:fillRect/>
          </a:stretch>
        </p:blipFill>
        <p:spPr bwMode="auto">
          <a:xfrm>
            <a:off x="5643570" y="2143116"/>
            <a:ext cx="3286148" cy="1504502"/>
          </a:xfrm>
          <a:prstGeom prst="rect">
            <a:avLst/>
          </a:prstGeom>
          <a:noFill/>
          <a:ln>
            <a:solidFill>
              <a:schemeClr val="tx1"/>
            </a:solidFill>
          </a:ln>
        </p:spPr>
      </p:pic>
      <p:pic>
        <p:nvPicPr>
          <p:cNvPr id="2056" name="Picture 8" descr="C:\Users\123\Desktop\Купание\6274.jpg"/>
          <p:cNvPicPr>
            <a:picLocks noChangeAspect="1" noChangeArrowheads="1"/>
          </p:cNvPicPr>
          <p:nvPr/>
        </p:nvPicPr>
        <p:blipFill>
          <a:blip r:embed="rId6" cstate="print"/>
          <a:srcRect l="14712" t="6024" r="9057" b="9638"/>
          <a:stretch>
            <a:fillRect/>
          </a:stretch>
        </p:blipFill>
        <p:spPr bwMode="auto">
          <a:xfrm>
            <a:off x="214282" y="3929066"/>
            <a:ext cx="2500298" cy="1842339"/>
          </a:xfrm>
          <a:prstGeom prst="rect">
            <a:avLst/>
          </a:prstGeom>
          <a:noFill/>
          <a:ln>
            <a:solidFill>
              <a:schemeClr val="tx1"/>
            </a:solidFill>
          </a:ln>
        </p:spPr>
      </p:pic>
      <p:sp>
        <p:nvSpPr>
          <p:cNvPr id="13" name="Прямоугольник 12">
            <a:hlinkClick r:id="rId7"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Scale>
                                      <p:cBhvr>
                                        <p:cTn id="11" dur="1000" decel="50000" fill="hold">
                                          <p:stCondLst>
                                            <p:cond delay="0"/>
                                          </p:stCondLst>
                                        </p:cTn>
                                        <p:tgtEl>
                                          <p:spTgt spid="20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051"/>
                                        </p:tgtEl>
                                        <p:attrNameLst>
                                          <p:attrName>ppt_x</p:attrName>
                                          <p:attrName>ppt_y</p:attrName>
                                        </p:attrNameLst>
                                      </p:cBhvr>
                                    </p:animMotion>
                                    <p:animEffect transition="in" filter="fade">
                                      <p:cBhvr>
                                        <p:cTn id="13" dur="1000"/>
                                        <p:tgtEl>
                                          <p:spTgt spid="2051"/>
                                        </p:tgtEl>
                                      </p:cBhvr>
                                    </p:animEffect>
                                  </p:childTnLst>
                                </p:cTn>
                              </p:par>
                              <p:par>
                                <p:cTn id="14" presetID="52"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Scale>
                                      <p:cBhvr>
                                        <p:cTn id="16" dur="1000" decel="50000" fill="hold">
                                          <p:stCondLst>
                                            <p:cond delay="0"/>
                                          </p:stCondLst>
                                        </p:cTn>
                                        <p:tgtEl>
                                          <p:spTgt spid="20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052"/>
                                        </p:tgtEl>
                                        <p:attrNameLst>
                                          <p:attrName>ppt_x</p:attrName>
                                          <p:attrName>ppt_y</p:attrName>
                                        </p:attrNameLst>
                                      </p:cBhvr>
                                    </p:animMotion>
                                    <p:animEffect transition="in" filter="fade">
                                      <p:cBhvr>
                                        <p:cTn id="18" dur="1000"/>
                                        <p:tgtEl>
                                          <p:spTgt spid="2052"/>
                                        </p:tgtEl>
                                      </p:cBhvr>
                                    </p:animEffect>
                                  </p:childTnLst>
                                </p:cTn>
                              </p:par>
                              <p:par>
                                <p:cTn id="19" presetID="52" presetClass="entr" presetSubtype="0" fill="hold" nodeType="withEffect">
                                  <p:stCondLst>
                                    <p:cond delay="0"/>
                                  </p:stCondLst>
                                  <p:childTnLst>
                                    <p:set>
                                      <p:cBhvr>
                                        <p:cTn id="20" dur="1" fill="hold">
                                          <p:stCondLst>
                                            <p:cond delay="0"/>
                                          </p:stCondLst>
                                        </p:cTn>
                                        <p:tgtEl>
                                          <p:spTgt spid="2053"/>
                                        </p:tgtEl>
                                        <p:attrNameLst>
                                          <p:attrName>style.visibility</p:attrName>
                                        </p:attrNameLst>
                                      </p:cBhvr>
                                      <p:to>
                                        <p:strVal val="visible"/>
                                      </p:to>
                                    </p:set>
                                    <p:animScale>
                                      <p:cBhvr>
                                        <p:cTn id="21" dur="1000" decel="50000" fill="hold">
                                          <p:stCondLst>
                                            <p:cond delay="0"/>
                                          </p:stCondLst>
                                        </p:cTn>
                                        <p:tgtEl>
                                          <p:spTgt spid="20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053"/>
                                        </p:tgtEl>
                                        <p:attrNameLst>
                                          <p:attrName>ppt_x</p:attrName>
                                          <p:attrName>ppt_y</p:attrName>
                                        </p:attrNameLst>
                                      </p:cBhvr>
                                    </p:animMotion>
                                    <p:animEffect transition="in" filter="fade">
                                      <p:cBhvr>
                                        <p:cTn id="23" dur="1000"/>
                                        <p:tgtEl>
                                          <p:spTgt spid="2053"/>
                                        </p:tgtEl>
                                      </p:cBhvr>
                                    </p:animEffect>
                                  </p:childTnLst>
                                </p:cTn>
                              </p:par>
                            </p:childTnLst>
                          </p:cTn>
                        </p:par>
                        <p:par>
                          <p:cTn id="24" fill="hold">
                            <p:stCondLst>
                              <p:cond delay="1500"/>
                            </p:stCondLst>
                            <p:childTnLst>
                              <p:par>
                                <p:cTn id="25" presetID="4" presetClass="entr" presetSubtype="32" fill="hold" nodeType="after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box(out)">
                                      <p:cBhvr>
                                        <p:cTn id="27" dur="500"/>
                                        <p:tgtEl>
                                          <p:spTgt spid="2054"/>
                                        </p:tgtEl>
                                      </p:cBhvr>
                                    </p:animEffect>
                                  </p:childTnLst>
                                </p:cTn>
                              </p:par>
                              <p:par>
                                <p:cTn id="28" presetID="4" presetClass="entr" presetSubtype="32" fill="hold" nodeType="withEffect">
                                  <p:stCondLst>
                                    <p:cond delay="0"/>
                                  </p:stCondLst>
                                  <p:childTnLst>
                                    <p:set>
                                      <p:cBhvr>
                                        <p:cTn id="29" dur="1" fill="hold">
                                          <p:stCondLst>
                                            <p:cond delay="0"/>
                                          </p:stCondLst>
                                        </p:cTn>
                                        <p:tgtEl>
                                          <p:spTgt spid="2056"/>
                                        </p:tgtEl>
                                        <p:attrNameLst>
                                          <p:attrName>style.visibility</p:attrName>
                                        </p:attrNameLst>
                                      </p:cBhvr>
                                      <p:to>
                                        <p:strVal val="visible"/>
                                      </p:to>
                                    </p:set>
                                    <p:animEffect transition="in" filter="box(out)">
                                      <p:cBhvr>
                                        <p:cTn id="30" dur="500"/>
                                        <p:tgtEl>
                                          <p:spTgt spid="2056"/>
                                        </p:tgtEl>
                                      </p:cBhvr>
                                    </p:animEffect>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22" presetClass="entr" presetSubtype="4"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Правила поведения в период таянья льда</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785794"/>
            <a:ext cx="6357982" cy="5000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lgn="just"/>
            <a:r>
              <a:rPr lang="ru-RU" sz="1100" dirty="0" smtClean="0">
                <a:solidFill>
                  <a:schemeClr val="tx1"/>
                </a:solidFill>
              </a:rPr>
              <a:t>Лед на реках во время весеннего паводка (март-май) становится рыхлым, «съедается» сверху солнцем, талой водой, а снизу подтачивается течением. Очень опасно по нему ходить, в любой момент лед может рассыпаться под ногами и сомкнуться над головой.</a:t>
            </a:r>
          </a:p>
          <a:p>
            <a:pPr indent="358775" algn="just"/>
            <a:r>
              <a:rPr lang="ru-RU" sz="1100" dirty="0" smtClean="0">
                <a:solidFill>
                  <a:schemeClr val="tx1"/>
                </a:solidFill>
              </a:rPr>
              <a:t>Поэтому следует помнить:</a:t>
            </a:r>
          </a:p>
          <a:p>
            <a:pPr indent="358775" algn="just"/>
            <a:r>
              <a:rPr lang="ru-RU" sz="1100" dirty="0" smtClean="0">
                <a:solidFill>
                  <a:schemeClr val="tx1"/>
                </a:solidFill>
              </a:rPr>
              <a:t>-  на весеннем льду легко провалиться;</a:t>
            </a:r>
          </a:p>
          <a:p>
            <a:pPr indent="358775" algn="just"/>
            <a:r>
              <a:rPr lang="ru-RU" sz="1100" dirty="0" smtClean="0">
                <a:solidFill>
                  <a:schemeClr val="tx1"/>
                </a:solidFill>
              </a:rPr>
              <a:t>- перед выходом на лед проверить его прочность – достаточно легкого удара палкой, что бы убедится в этом;</a:t>
            </a:r>
          </a:p>
          <a:p>
            <a:pPr indent="358775" algn="just"/>
            <a:r>
              <a:rPr lang="ru-RU" sz="1100" dirty="0" smtClean="0">
                <a:solidFill>
                  <a:schemeClr val="tx1"/>
                </a:solidFill>
              </a:rPr>
              <a:t>-  быстрее всего процесс распада льда происходит у берегов;</a:t>
            </a:r>
          </a:p>
          <a:p>
            <a:pPr indent="358775" algn="just"/>
            <a:r>
              <a:rPr lang="ru-RU" sz="1100" dirty="0" smtClean="0">
                <a:solidFill>
                  <a:schemeClr val="tx1"/>
                </a:solidFill>
              </a:rPr>
              <a:t>-  весенний лед, покрытый снегом, быстро превращается в рыхлую массу.</a:t>
            </a:r>
          </a:p>
          <a:p>
            <a:pPr indent="358775" algn="just"/>
            <a:r>
              <a:rPr lang="ru-RU" sz="1100" dirty="0" smtClean="0">
                <a:solidFill>
                  <a:schemeClr val="tx1"/>
                </a:solidFill>
              </a:rPr>
              <a:t> В период весеннего паводка и ледохода запрещается:</a:t>
            </a:r>
          </a:p>
          <a:p>
            <a:pPr indent="358775" algn="just"/>
            <a:r>
              <a:rPr lang="ru-RU" sz="1100" dirty="0" smtClean="0">
                <a:solidFill>
                  <a:schemeClr val="tx1"/>
                </a:solidFill>
              </a:rPr>
              <a:t>- выходить в весенний период на водоемы;</a:t>
            </a:r>
          </a:p>
          <a:p>
            <a:pPr indent="358775" algn="just"/>
            <a:r>
              <a:rPr lang="ru-RU" sz="1100" dirty="0" smtClean="0">
                <a:solidFill>
                  <a:schemeClr val="tx1"/>
                </a:solidFill>
              </a:rPr>
              <a:t>- переправляться через реку в период ледохода;</a:t>
            </a:r>
          </a:p>
          <a:p>
            <a:pPr indent="358775" algn="just"/>
            <a:r>
              <a:rPr lang="ru-RU" sz="1100" dirty="0" smtClean="0">
                <a:solidFill>
                  <a:schemeClr val="tx1"/>
                </a:solidFill>
              </a:rPr>
              <a:t>- подходить близко к реке в местах затора льда,</a:t>
            </a:r>
          </a:p>
          <a:p>
            <a:pPr indent="358775" algn="just"/>
            <a:r>
              <a:rPr lang="ru-RU" sz="1100" dirty="0" smtClean="0">
                <a:solidFill>
                  <a:schemeClr val="tx1"/>
                </a:solidFill>
              </a:rPr>
              <a:t>- стоять на обрывистом берегу, подвергающемуся разливу и обвалу;</a:t>
            </a:r>
          </a:p>
          <a:p>
            <a:pPr indent="358775" algn="just"/>
            <a:r>
              <a:rPr lang="ru-RU" sz="1100" dirty="0" smtClean="0">
                <a:solidFill>
                  <a:schemeClr val="tx1"/>
                </a:solidFill>
              </a:rPr>
              <a:t>-  собираться на мостиках, плотинах и запрудах;</a:t>
            </a:r>
          </a:p>
          <a:p>
            <a:pPr indent="358775" algn="just"/>
            <a:r>
              <a:rPr lang="ru-RU" sz="1100" dirty="0" smtClean="0">
                <a:solidFill>
                  <a:schemeClr val="tx1"/>
                </a:solidFill>
              </a:rPr>
              <a:t>-  приближаться к ледяным заторам,</a:t>
            </a:r>
          </a:p>
          <a:p>
            <a:pPr indent="358775" algn="just"/>
            <a:r>
              <a:rPr lang="ru-RU" sz="1100" dirty="0" smtClean="0">
                <a:solidFill>
                  <a:schemeClr val="tx1"/>
                </a:solidFill>
              </a:rPr>
              <a:t>-  отталкивать льдины от берегов,</a:t>
            </a:r>
          </a:p>
          <a:p>
            <a:pPr indent="358775" algn="just"/>
            <a:r>
              <a:rPr lang="ru-RU" sz="1100" dirty="0" smtClean="0">
                <a:solidFill>
                  <a:schemeClr val="tx1"/>
                </a:solidFill>
              </a:rPr>
              <a:t>- измерять глубину реки или любого водоема,</a:t>
            </a:r>
          </a:p>
          <a:p>
            <a:pPr indent="358775" algn="just"/>
            <a:r>
              <a:rPr lang="ru-RU" sz="1100" dirty="0" smtClean="0">
                <a:solidFill>
                  <a:schemeClr val="tx1"/>
                </a:solidFill>
              </a:rPr>
              <a:t>- ходить по льдинам и кататься на них.</a:t>
            </a:r>
          </a:p>
          <a:p>
            <a:pPr indent="358775" algn="just"/>
            <a:r>
              <a:rPr lang="ru-RU" sz="1100" dirty="0" smtClean="0">
                <a:solidFill>
                  <a:schemeClr val="tx1"/>
                </a:solidFill>
              </a:rPr>
              <a:t>Наибольшую опасность весенний паводок представляет для детей.</a:t>
            </a:r>
          </a:p>
          <a:p>
            <a:pPr indent="358775" algn="just"/>
            <a:r>
              <a:rPr lang="ru-RU" sz="1100" dirty="0" smtClean="0">
                <a:solidFill>
                  <a:schemeClr val="tx1"/>
                </a:solidFill>
              </a:rPr>
              <a:t>Оставаясь без присмотра родителей и старших, не зная мер безопасности, так как чувство опасности у ребенка слабее любопытства, играют они на обрывистом берегу, а иногда катаются на льдинах водоема. Такая беспечность порой кончается трагически. Весной нужно усилить контроль за местами игр детей.</a:t>
            </a:r>
          </a:p>
          <a:p>
            <a:pPr indent="358775" algn="just"/>
            <a:r>
              <a:rPr lang="ru-RU" sz="1100" dirty="0" smtClean="0">
                <a:solidFill>
                  <a:schemeClr val="tx1"/>
                </a:solidFill>
              </a:rPr>
              <a:t>Не допускайте детей к реке без надзора взрослых, особенно во время ледохода; предупредите их об опасности нахождения на льду при вскрытии реки или озера. Расскажите детям о правилах поведения в период паводка, запрещайте им шалить у воды, пресекайте лихачество. Оторванная льдина, холодная вода, быстрое течение грозят гибелью. Помните, что в период паводка, даже при незначительном ледоходе, несчастные случаи чаще всего происходят с детьми. Разъясните детям меры предосторожности в период ледохода и весеннего паводка.</a:t>
            </a:r>
          </a:p>
        </p:txBody>
      </p:sp>
      <p:pic>
        <p:nvPicPr>
          <p:cNvPr id="5122" name="Picture 2" descr="C:\Users\123\Desktop\Купание\bvo-d-10-1.jpg"/>
          <p:cNvPicPr>
            <a:picLocks noChangeAspect="1" noChangeArrowheads="1"/>
          </p:cNvPicPr>
          <p:nvPr/>
        </p:nvPicPr>
        <p:blipFill>
          <a:blip r:embed="rId2" cstate="print"/>
          <a:srcRect/>
          <a:stretch>
            <a:fillRect/>
          </a:stretch>
        </p:blipFill>
        <p:spPr bwMode="auto">
          <a:xfrm>
            <a:off x="6715140" y="4143380"/>
            <a:ext cx="2143140" cy="16667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3" name="Picture 3" descr="C:\Users\123\Desktop\Купание\bvo-d-10-2.jpg"/>
          <p:cNvPicPr>
            <a:picLocks noChangeAspect="1" noChangeArrowheads="1"/>
          </p:cNvPicPr>
          <p:nvPr/>
        </p:nvPicPr>
        <p:blipFill>
          <a:blip r:embed="rId3" cstate="print"/>
          <a:srcRect/>
          <a:stretch>
            <a:fillRect/>
          </a:stretch>
        </p:blipFill>
        <p:spPr bwMode="auto">
          <a:xfrm>
            <a:off x="6715140" y="2500306"/>
            <a:ext cx="2143140" cy="16030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4" name="Picture 4" descr="C:\Users\123\Desktop\Купание\led.jpg"/>
          <p:cNvPicPr>
            <a:picLocks noChangeAspect="1" noChangeArrowheads="1"/>
          </p:cNvPicPr>
          <p:nvPr/>
        </p:nvPicPr>
        <p:blipFill>
          <a:blip r:embed="rId4" cstate="print"/>
          <a:srcRect/>
          <a:stretch>
            <a:fillRect/>
          </a:stretch>
        </p:blipFill>
        <p:spPr bwMode="auto">
          <a:xfrm>
            <a:off x="6715140" y="928670"/>
            <a:ext cx="2214578" cy="15302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Прямоугольник 10">
            <a:hlinkClick r:id="rId5"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wipe(left)">
                                      <p:cBhvr>
                                        <p:cTn id="11" dur="500"/>
                                        <p:tgtEl>
                                          <p:spTgt spid="5124"/>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wipe(left)">
                                      <p:cBhvr>
                                        <p:cTn id="15" dur="500"/>
                                        <p:tgtEl>
                                          <p:spTgt spid="5123"/>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wipe(left)">
                                      <p:cBhvr>
                                        <p:cTn id="19" dur="500"/>
                                        <p:tgtEl>
                                          <p:spTgt spid="5122"/>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трелка вправо 8">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643998" cy="714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Меры безопасности при проведении празднования «Крещения Господня»</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857232"/>
            <a:ext cx="4500594" cy="49292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lgn="just"/>
            <a:r>
              <a:rPr lang="ru-RU" sz="1100" dirty="0" smtClean="0">
                <a:solidFill>
                  <a:schemeClr val="tx1"/>
                </a:solidFill>
                <a:cs typeface="Times New Roman" pitchFamily="18" charset="0"/>
              </a:rPr>
              <a:t>Для тех, кто планирует на Крещение купаться в проруби, </a:t>
            </a:r>
            <a:r>
              <a:rPr lang="ru-RU" sz="1100" b="1" dirty="0" smtClean="0">
                <a:solidFill>
                  <a:schemeClr val="tx1"/>
                </a:solidFill>
                <a:cs typeface="Times New Roman" pitchFamily="18" charset="0"/>
              </a:rPr>
              <a:t>рекомендуется соблюдать следующие правила:</a:t>
            </a:r>
          </a:p>
          <a:p>
            <a:pPr indent="358775" algn="just"/>
            <a:r>
              <a:rPr lang="ru-RU" sz="1100" dirty="0" smtClean="0">
                <a:solidFill>
                  <a:schemeClr val="tx1"/>
                </a:solidFill>
                <a:cs typeface="Times New Roman" pitchFamily="18" charset="0"/>
              </a:rPr>
              <a:t>- если с вами ребенок, ни в коем случае не оставляйте его без присмотра, не допускайте его купания без участия взрослых;</a:t>
            </a:r>
          </a:p>
          <a:p>
            <a:pPr indent="358775" algn="just"/>
            <a:r>
              <a:rPr lang="ru-RU" sz="1100" dirty="0" smtClean="0">
                <a:solidFill>
                  <a:schemeClr val="tx1"/>
                </a:solidFill>
                <a:cs typeface="Times New Roman" pitchFamily="18" charset="0"/>
              </a:rPr>
              <a:t>- купание проводить лишь в специально оборудованных местах, где обустроен сход в воду и обеспечено дежурство работников спасательных служб;</a:t>
            </a:r>
          </a:p>
          <a:p>
            <a:pPr indent="358775" algn="just"/>
            <a:r>
              <a:rPr lang="ru-RU" sz="1100" dirty="0" smtClean="0">
                <a:solidFill>
                  <a:schemeClr val="tx1"/>
                </a:solidFill>
                <a:cs typeface="Times New Roman" pitchFamily="18" charset="0"/>
              </a:rPr>
              <a:t>- не допускается прием алкоголя до, во время и после купания;</a:t>
            </a:r>
          </a:p>
          <a:p>
            <a:pPr indent="358775" algn="just"/>
            <a:r>
              <a:rPr lang="ru-RU" sz="1100" dirty="0" smtClean="0">
                <a:solidFill>
                  <a:schemeClr val="tx1"/>
                </a:solidFill>
                <a:cs typeface="Times New Roman" pitchFamily="18" charset="0"/>
              </a:rPr>
              <a:t>- перед купанием в проруби необходимо разогреть тело, сделав разминку, пробежку;</a:t>
            </a:r>
          </a:p>
          <a:p>
            <a:pPr indent="358775" algn="just"/>
            <a:r>
              <a:rPr lang="ru-RU" sz="1100" dirty="0" smtClean="0">
                <a:solidFill>
                  <a:schemeClr val="tx1"/>
                </a:solidFill>
                <a:cs typeface="Times New Roman" pitchFamily="18" charset="0"/>
              </a:rPr>
              <a:t>- к проруби необходимо подходить в удобной, нескользкой и легкоснимаемой обуви, чтобы предотвратить потери чувствительности ног;</a:t>
            </a:r>
          </a:p>
          <a:p>
            <a:pPr indent="358775" algn="just"/>
            <a:r>
              <a:rPr lang="ru-RU" sz="1100" dirty="0" smtClean="0">
                <a:solidFill>
                  <a:schemeClr val="tx1"/>
                </a:solidFill>
                <a:cs typeface="Times New Roman" pitchFamily="18" charset="0"/>
              </a:rPr>
              <a:t>- идя к проруби, помните, что дорожка может быть скользкой. Идите медленно;</a:t>
            </a:r>
          </a:p>
          <a:p>
            <a:pPr indent="358775" algn="just"/>
            <a:r>
              <a:rPr lang="ru-RU" sz="1100" dirty="0" smtClean="0">
                <a:solidFill>
                  <a:schemeClr val="tx1"/>
                </a:solidFill>
                <a:cs typeface="Times New Roman" pitchFamily="18" charset="0"/>
              </a:rPr>
              <a:t>- окунаться лучше всего по шею, не замочив голову, чтобы избежать рефлекторного сужения сосудов головного мозга. Никогда не ныряйте в прорубь;</a:t>
            </a:r>
          </a:p>
          <a:p>
            <a:pPr indent="358775" algn="just"/>
            <a:r>
              <a:rPr lang="ru-RU" sz="1100" dirty="0" smtClean="0">
                <a:solidFill>
                  <a:schemeClr val="tx1"/>
                </a:solidFill>
                <a:cs typeface="Times New Roman" pitchFamily="18" charset="0"/>
              </a:rPr>
              <a:t>- при входе в воду старайтесь быстро достигнуть нужной Вам глубины, но не плавайте;</a:t>
            </a:r>
          </a:p>
          <a:p>
            <a:pPr indent="358775" algn="just"/>
            <a:r>
              <a:rPr lang="ru-RU" sz="1100" dirty="0" smtClean="0">
                <a:solidFill>
                  <a:schemeClr val="tx1"/>
                </a:solidFill>
                <a:cs typeface="Times New Roman" pitchFamily="18" charset="0"/>
              </a:rPr>
              <a:t>- рекомендуется находиться в воде не более 1 минуты, чтобы избежать общего переохлаждения организма.</a:t>
            </a:r>
          </a:p>
          <a:p>
            <a:pPr indent="358775" algn="just"/>
            <a:r>
              <a:rPr lang="ru-RU" sz="1100" dirty="0" smtClean="0">
                <a:solidFill>
                  <a:schemeClr val="tx1"/>
                </a:solidFill>
                <a:cs typeface="Times New Roman" pitchFamily="18" charset="0"/>
              </a:rPr>
              <a:t>- при выходе не держитесь непосредственно за поручни. Выйдя из воды, разотрите себя и ребенка махровым полотенцем и наденьте сухую одежду;</a:t>
            </a:r>
          </a:p>
          <a:p>
            <a:pPr indent="358775" algn="just"/>
            <a:r>
              <a:rPr lang="ru-RU" sz="1100" dirty="0" smtClean="0">
                <a:solidFill>
                  <a:schemeClr val="tx1"/>
                </a:solidFill>
                <a:cs typeface="Times New Roman" pitchFamily="18" charset="0"/>
              </a:rPr>
              <a:t>- для укрепления иммунитета и предотвращения возможности переохлаждения необходимо выпить горячий чай, лучше всего из ягод и фруктов</a:t>
            </a:r>
            <a:r>
              <a:rPr lang="ru-RU" sz="1100" dirty="0" smtClean="0">
                <a:solidFill>
                  <a:schemeClr val="tx1"/>
                </a:solidFill>
              </a:rPr>
              <a:t>.</a:t>
            </a:r>
          </a:p>
        </p:txBody>
      </p:sp>
      <p:pic>
        <p:nvPicPr>
          <p:cNvPr id="6146" name="Picture 2" descr="C:\Users\123\Desktop\Купание\1.jpg"/>
          <p:cNvPicPr>
            <a:picLocks noChangeAspect="1" noChangeArrowheads="1"/>
          </p:cNvPicPr>
          <p:nvPr/>
        </p:nvPicPr>
        <p:blipFill>
          <a:blip r:embed="rId3" cstate="print"/>
          <a:srcRect l="882" t="1500" b="2494"/>
          <a:stretch>
            <a:fillRect/>
          </a:stretch>
        </p:blipFill>
        <p:spPr bwMode="auto">
          <a:xfrm>
            <a:off x="4786314" y="928669"/>
            <a:ext cx="2226857" cy="2500331"/>
          </a:xfrm>
          <a:prstGeom prst="rect">
            <a:avLst/>
          </a:prstGeom>
          <a:noFill/>
        </p:spPr>
      </p:pic>
      <p:pic>
        <p:nvPicPr>
          <p:cNvPr id="6147" name="Picture 3" descr="C:\Users\123\Desktop\Купание\2.jpg"/>
          <p:cNvPicPr>
            <a:picLocks noChangeAspect="1" noChangeArrowheads="1"/>
          </p:cNvPicPr>
          <p:nvPr/>
        </p:nvPicPr>
        <p:blipFill>
          <a:blip r:embed="rId4" cstate="print"/>
          <a:srcRect l="2366" t="1573" r="3593" b="2597"/>
          <a:stretch>
            <a:fillRect/>
          </a:stretch>
        </p:blipFill>
        <p:spPr bwMode="auto">
          <a:xfrm>
            <a:off x="6643702" y="3286124"/>
            <a:ext cx="2116681" cy="2500330"/>
          </a:xfrm>
          <a:prstGeom prst="rect">
            <a:avLst/>
          </a:prstGeom>
          <a:noFill/>
        </p:spPr>
      </p:pic>
      <p:sp>
        <p:nvSpPr>
          <p:cNvPr id="11" name="Прямоугольник 10">
            <a:hlinkClick r:id="rId5"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1000"/>
                            </p:stCondLst>
                            <p:childTnLst>
                              <p:par>
                                <p:cTn id="9" presetID="8" presetClass="entr" presetSubtype="32"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diamond(out)">
                                      <p:cBhvr>
                                        <p:cTn id="11" dur="1000"/>
                                        <p:tgtEl>
                                          <p:spTgt spid="6146"/>
                                        </p:tgtEl>
                                      </p:cBhvr>
                                    </p:animEffect>
                                  </p:childTnLst>
                                </p:cTn>
                              </p:par>
                            </p:childTnLst>
                          </p:cTn>
                        </p:par>
                        <p:par>
                          <p:cTn id="12" fill="hold">
                            <p:stCondLst>
                              <p:cond delay="2000"/>
                            </p:stCondLst>
                            <p:childTnLst>
                              <p:par>
                                <p:cTn id="13" presetID="8" presetClass="entr" presetSubtype="32"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diamond(out)">
                                      <p:cBhvr>
                                        <p:cTn id="15" dur="1000"/>
                                        <p:tgtEl>
                                          <p:spTgt spid="6147"/>
                                        </p:tgtEl>
                                      </p:cBhvr>
                                    </p:animEffect>
                                  </p:childTnLst>
                                </p:cTn>
                              </p:par>
                            </p:childTnLst>
                          </p:cTn>
                        </p:par>
                        <p:par>
                          <p:cTn id="16" fill="hold">
                            <p:stCondLst>
                              <p:cond delay="3000"/>
                            </p:stCondLst>
                            <p:childTnLst>
                              <p:par>
                                <p:cTn id="17" presetID="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857232"/>
            <a:ext cx="8643998" cy="2214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lgn="just"/>
            <a:r>
              <a:rPr lang="ru-RU" sz="1100" dirty="0" smtClean="0">
                <a:solidFill>
                  <a:schemeClr val="tx1"/>
                </a:solidFill>
                <a:latin typeface="Times New Roman" pitchFamily="18" charset="0"/>
                <a:cs typeface="Times New Roman" pitchFamily="18" charset="0"/>
              </a:rPr>
              <a:t>Нахождение в воде низкой температуры, даже для здорового человека - сильный стресс. Но если человек, хотя бы немного ослаблен, через три-четыре дня за смелость придется расплачиваться. У людей с острыми заболеваниями переохлаждение может спровоцировать состояния, опасные для жизни, такие как инсульт, гипертонический криз и т.д.</a:t>
            </a:r>
          </a:p>
          <a:p>
            <a:pPr indent="358775" algn="just"/>
            <a:r>
              <a:rPr lang="ru-RU" sz="1100" b="1" dirty="0" smtClean="0">
                <a:solidFill>
                  <a:schemeClr val="tx1"/>
                </a:solidFill>
                <a:latin typeface="Times New Roman" pitchFamily="18" charset="0"/>
                <a:cs typeface="Times New Roman" pitchFamily="18" charset="0"/>
              </a:rPr>
              <a:t>Зимнее плавание противопоказано людям </a:t>
            </a:r>
            <a:r>
              <a:rPr lang="ru-RU" sz="1100" dirty="0" smtClean="0">
                <a:solidFill>
                  <a:schemeClr val="tx1"/>
                </a:solidFill>
                <a:latin typeface="Times New Roman" pitchFamily="18" charset="0"/>
                <a:cs typeface="Times New Roman" pitchFamily="18" charset="0"/>
              </a:rPr>
              <a:t>при острых и хронических заболеваниях таких как</a:t>
            </a:r>
          </a:p>
          <a:p>
            <a:pPr indent="358775" algn="just"/>
            <a:r>
              <a:rPr lang="ru-RU" sz="1100" dirty="0" smtClean="0">
                <a:solidFill>
                  <a:schemeClr val="tx1"/>
                </a:solidFill>
                <a:latin typeface="Times New Roman" pitchFamily="18" charset="0"/>
                <a:cs typeface="Times New Roman" pitchFamily="18" charset="0"/>
              </a:rPr>
              <a:t>-  воспалительные заболевания носоглотки;</a:t>
            </a:r>
          </a:p>
          <a:p>
            <a:pPr indent="358775" algn="just"/>
            <a:r>
              <a:rPr lang="ru-RU" sz="1100" dirty="0" smtClean="0">
                <a:solidFill>
                  <a:schemeClr val="tx1"/>
                </a:solidFill>
                <a:latin typeface="Times New Roman" pitchFamily="18" charset="0"/>
                <a:cs typeface="Times New Roman" pitchFamily="18" charset="0"/>
              </a:rPr>
              <a:t>- сердечнососудистой системы;</a:t>
            </a:r>
          </a:p>
          <a:p>
            <a:pPr indent="358775" algn="just"/>
            <a:r>
              <a:rPr lang="ru-RU" sz="1100" dirty="0" smtClean="0">
                <a:solidFill>
                  <a:schemeClr val="tx1"/>
                </a:solidFill>
                <a:latin typeface="Times New Roman" pitchFamily="18" charset="0"/>
                <a:cs typeface="Times New Roman" pitchFamily="18" charset="0"/>
              </a:rPr>
              <a:t>- центральной нервной системы таких как (эпилепсия, последствия тяжелых травм черепа);</a:t>
            </a:r>
          </a:p>
          <a:p>
            <a:pPr indent="358775" algn="just"/>
            <a:r>
              <a:rPr lang="ru-RU" sz="1100" dirty="0" smtClean="0">
                <a:solidFill>
                  <a:schemeClr val="tx1"/>
                </a:solidFill>
                <a:latin typeface="Times New Roman" pitchFamily="18" charset="0"/>
                <a:cs typeface="Times New Roman" pitchFamily="18" charset="0"/>
              </a:rPr>
              <a:t>-  сахарный диабет;</a:t>
            </a:r>
          </a:p>
          <a:p>
            <a:pPr indent="358775" algn="just"/>
            <a:r>
              <a:rPr lang="ru-RU" sz="1100" dirty="0" smtClean="0">
                <a:solidFill>
                  <a:schemeClr val="tx1"/>
                </a:solidFill>
                <a:latin typeface="Times New Roman" pitchFamily="18" charset="0"/>
                <a:cs typeface="Times New Roman" pitchFamily="18" charset="0"/>
              </a:rPr>
              <a:t>-  органов зрения;</a:t>
            </a:r>
          </a:p>
          <a:p>
            <a:pPr indent="358775" algn="just"/>
            <a:r>
              <a:rPr lang="ru-RU" sz="1100" dirty="0" smtClean="0">
                <a:solidFill>
                  <a:schemeClr val="tx1"/>
                </a:solidFill>
                <a:latin typeface="Times New Roman" pitchFamily="18" charset="0"/>
                <a:cs typeface="Times New Roman" pitchFamily="18" charset="0"/>
              </a:rPr>
              <a:t>- заболевания органов дыхания (туберкулез, воспаление легких, бронхиальная астма);</a:t>
            </a:r>
          </a:p>
          <a:p>
            <a:pPr indent="358775" algn="just"/>
            <a:r>
              <a:rPr lang="ru-RU" sz="1100" dirty="0" smtClean="0">
                <a:solidFill>
                  <a:schemeClr val="tx1"/>
                </a:solidFill>
                <a:latin typeface="Times New Roman" pitchFamily="18" charset="0"/>
                <a:cs typeface="Times New Roman" pitchFamily="18" charset="0"/>
              </a:rPr>
              <a:t>- мочеполовой системы (цистит);</a:t>
            </a:r>
          </a:p>
          <a:p>
            <a:pPr indent="358775" algn="just"/>
            <a:r>
              <a:rPr lang="ru-RU" sz="1100" dirty="0" smtClean="0">
                <a:solidFill>
                  <a:schemeClr val="tx1"/>
                </a:solidFill>
                <a:latin typeface="Times New Roman" pitchFamily="18" charset="0"/>
                <a:cs typeface="Times New Roman" pitchFamily="18" charset="0"/>
              </a:rPr>
              <a:t>-  заболевания желудочно-кишечного тракта;</a:t>
            </a:r>
          </a:p>
          <a:p>
            <a:pPr indent="358775" algn="just"/>
            <a:r>
              <a:rPr lang="ru-RU" sz="1100" dirty="0" smtClean="0">
                <a:solidFill>
                  <a:schemeClr val="tx1"/>
                </a:solidFill>
                <a:latin typeface="Times New Roman" pitchFamily="18" charset="0"/>
                <a:cs typeface="Times New Roman" pitchFamily="18" charset="0"/>
              </a:rPr>
              <a:t>-   запрещено при кожно-венерических заболеваниях.</a:t>
            </a:r>
          </a:p>
        </p:txBody>
      </p:sp>
      <p:sp>
        <p:nvSpPr>
          <p:cNvPr id="9" name="Прямоугольник 8"/>
          <p:cNvSpPr/>
          <p:nvPr/>
        </p:nvSpPr>
        <p:spPr>
          <a:xfrm>
            <a:off x="214282" y="142852"/>
            <a:ext cx="8643998" cy="714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Меры безопасности при проведении празднования «Крещения Господня»</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7171" name="Picture 3" descr="C:\Users\123\Desktop\Купание\Памятки-4 - копия.jpg"/>
          <p:cNvPicPr>
            <a:picLocks noChangeAspect="1" noChangeArrowheads="1"/>
          </p:cNvPicPr>
          <p:nvPr/>
        </p:nvPicPr>
        <p:blipFill>
          <a:blip r:embed="rId2"/>
          <a:srcRect t="2347" b="1410"/>
          <a:stretch>
            <a:fillRect/>
          </a:stretch>
        </p:blipFill>
        <p:spPr bwMode="auto">
          <a:xfrm>
            <a:off x="1527858" y="3143248"/>
            <a:ext cx="2986948" cy="2639356"/>
          </a:xfrm>
          <a:prstGeom prst="rect">
            <a:avLst/>
          </a:prstGeom>
          <a:noFill/>
        </p:spPr>
      </p:pic>
      <p:pic>
        <p:nvPicPr>
          <p:cNvPr id="7172" name="Picture 4" descr="C:\Users\123\Desktop\Купание\Памятки-4.jpg"/>
          <p:cNvPicPr>
            <a:picLocks noChangeAspect="1" noChangeArrowheads="1"/>
          </p:cNvPicPr>
          <p:nvPr/>
        </p:nvPicPr>
        <p:blipFill>
          <a:blip r:embed="rId3"/>
          <a:srcRect t="2561" b="2698"/>
          <a:stretch>
            <a:fillRect/>
          </a:stretch>
        </p:blipFill>
        <p:spPr bwMode="auto">
          <a:xfrm>
            <a:off x="4500562" y="3143248"/>
            <a:ext cx="3091528" cy="2643206"/>
          </a:xfrm>
          <a:prstGeom prst="rect">
            <a:avLst/>
          </a:prstGeom>
          <a:noFill/>
        </p:spPr>
      </p:pic>
      <p:sp>
        <p:nvSpPr>
          <p:cNvPr id="10" name="Прямоугольник 9">
            <a:hlinkClick r:id="rId4"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wipe(up)">
                                      <p:cBhvr>
                                        <p:cTn id="11" dur="500"/>
                                        <p:tgtEl>
                                          <p:spTgt spid="7171"/>
                                        </p:tgtEl>
                                      </p:cBhvr>
                                    </p:animEffect>
                                  </p:childTnLst>
                                </p:cTn>
                              </p:par>
                              <p:par>
                                <p:cTn id="12" presetID="22" presetClass="entr" presetSubtype="1" fill="hold" nodeType="with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wipe(up)">
                                      <p:cBhvr>
                                        <p:cTn id="14" dur="500"/>
                                        <p:tgtEl>
                                          <p:spTgt spid="7172"/>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0001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smtClean="0">
                <a:ln w="11430"/>
                <a:solidFill>
                  <a:srgbClr val="FF0000"/>
                </a:solidFill>
                <a:effectLst>
                  <a:outerShdw blurRad="76200" dist="50800" dir="5400000" algn="tl" rotWithShape="0">
                    <a:srgbClr val="000000">
                      <a:alpha val="65000"/>
                    </a:srgbClr>
                  </a:outerShdw>
                </a:effectLst>
              </a:rPr>
              <a:t>Утопление – виды, признаки,</a:t>
            </a:r>
            <a:br>
              <a:rPr lang="ru-RU" sz="3200" b="1" spc="50" dirty="0" smtClean="0">
                <a:ln w="11430"/>
                <a:solidFill>
                  <a:srgbClr val="FF0000"/>
                </a:solidFill>
                <a:effectLst>
                  <a:outerShdw blurRad="76200" dist="50800" dir="5400000" algn="tl" rotWithShape="0">
                    <a:srgbClr val="000000">
                      <a:alpha val="65000"/>
                    </a:srgbClr>
                  </a:outerShdw>
                </a:effectLst>
              </a:rPr>
            </a:br>
            <a:r>
              <a:rPr lang="ru-RU" sz="3200" b="1" spc="50" dirty="0" smtClean="0">
                <a:ln w="11430"/>
                <a:solidFill>
                  <a:srgbClr val="FF0000"/>
                </a:solidFill>
                <a:effectLst>
                  <a:outerShdw blurRad="76200" dist="50800" dir="5400000" algn="tl" rotWithShape="0">
                    <a:srgbClr val="000000">
                      <a:alpha val="65000"/>
                    </a:srgbClr>
                  </a:outerShdw>
                </a:effectLst>
              </a:rPr>
              <a:t>оказание первой помощи</a:t>
            </a:r>
            <a:endParaRPr lang="ru-RU" sz="3200" b="1" spc="50" dirty="0">
              <a:ln w="11430"/>
              <a:solidFill>
                <a:srgbClr val="FF0000"/>
              </a:solidFill>
              <a:effectLst>
                <a:outerShdw blurRad="76200" dist="50800" dir="5400000" algn="tl" rotWithShape="0">
                  <a:srgbClr val="000000">
                    <a:alpha val="65000"/>
                  </a:srgbClr>
                </a:outerShdw>
              </a:effectLst>
            </a:endParaRPr>
          </a:p>
        </p:txBody>
      </p:sp>
      <p:sp>
        <p:nvSpPr>
          <p:cNvPr id="11" name="Прямоугольник 10">
            <a:hlinkClick r:id="rId2" action="ppaction://hlinksldjump"/>
          </p:cNvPr>
          <p:cNvSpPr/>
          <p:nvPr/>
        </p:nvSpPr>
        <p:spPr>
          <a:xfrm>
            <a:off x="214282" y="1357298"/>
            <a:ext cx="8715436" cy="857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Виды и признаки утопления</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12" name="Прямоугольник 11">
            <a:hlinkClick r:id="rId3" action="ppaction://hlinksldjump"/>
          </p:cNvPr>
          <p:cNvSpPr/>
          <p:nvPr/>
        </p:nvSpPr>
        <p:spPr>
          <a:xfrm>
            <a:off x="214282" y="2428868"/>
            <a:ext cx="8715436" cy="857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Спасение и транспортировка утопающего</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13" name="Прямоугольник 12">
            <a:hlinkClick r:id="rId4" action="ppaction://hlinksldjump"/>
          </p:cNvPr>
          <p:cNvSpPr/>
          <p:nvPr/>
        </p:nvSpPr>
        <p:spPr>
          <a:xfrm>
            <a:off x="214282" y="3500438"/>
            <a:ext cx="8715436" cy="857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Оказание первой помощи утопающему, </a:t>
            </a:r>
            <a:b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сердечно легочная реанимация</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10" name="Прямоугольник 9">
            <a:hlinkClick r:id="rId5" action="ppaction://hlinksldjump"/>
          </p:cNvPr>
          <p:cNvSpPr/>
          <p:nvPr/>
        </p:nvSpPr>
        <p:spPr>
          <a:xfrm>
            <a:off x="214282" y="4572008"/>
            <a:ext cx="8715436" cy="857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Оказание первой помощи утопающему зимой</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15" name="Прямоугольник 14">
            <a:hlinkClick r:id="rId6"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трелка вправо 8">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Виды утопления, их классификация и признаки</a:t>
            </a:r>
            <a:endParaRPr lang="ru-RU" sz="2800" dirty="0">
              <a:solidFill>
                <a:schemeClr val="tx1"/>
              </a:solidFill>
            </a:endParaRPr>
          </a:p>
        </p:txBody>
      </p:sp>
      <p:sp>
        <p:nvSpPr>
          <p:cNvPr id="7" name="Прямоугольник 6"/>
          <p:cNvSpPr/>
          <p:nvPr/>
        </p:nvSpPr>
        <p:spPr>
          <a:xfrm>
            <a:off x="214282" y="785794"/>
            <a:ext cx="4143404" cy="4857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lgn="just"/>
            <a:r>
              <a:rPr lang="ru-RU" sz="1100" b="1" dirty="0" smtClean="0">
                <a:solidFill>
                  <a:schemeClr val="tx1"/>
                </a:solidFill>
              </a:rPr>
              <a:t>Классификация по механизму, приводящему к смерти.</a:t>
            </a:r>
            <a:endParaRPr lang="ru-RU" sz="1100" dirty="0" smtClean="0">
              <a:solidFill>
                <a:schemeClr val="tx1"/>
              </a:solidFill>
            </a:endParaRPr>
          </a:p>
          <a:p>
            <a:pPr indent="447675" algn="just"/>
            <a:r>
              <a:rPr lang="ru-RU" sz="1100" dirty="0" smtClean="0">
                <a:solidFill>
                  <a:schemeClr val="tx1"/>
                </a:solidFill>
              </a:rPr>
              <a:t>- </a:t>
            </a:r>
            <a:r>
              <a:rPr lang="ru-RU" sz="1100" i="1" u="sng" dirty="0" smtClean="0">
                <a:solidFill>
                  <a:schemeClr val="tx1"/>
                </a:solidFill>
              </a:rPr>
              <a:t>Истинное утопление. </a:t>
            </a:r>
            <a:r>
              <a:rPr lang="ru-RU" sz="1100" dirty="0" smtClean="0">
                <a:solidFill>
                  <a:schemeClr val="tx1"/>
                </a:solidFill>
              </a:rPr>
              <a:t>Называется оно так, потому что в данном случае вода (или другая жидкость) попадает в легкие. Патологические процессы, лежащие в основе истинного утопления, различаются в зависимости от того, в пресной или соленой воде произошло утопление.</a:t>
            </a:r>
          </a:p>
          <a:p>
            <a:pPr indent="447675" algn="just"/>
            <a:r>
              <a:rPr lang="ru-RU" sz="1100" dirty="0" smtClean="0">
                <a:solidFill>
                  <a:schemeClr val="tx1"/>
                </a:solidFill>
              </a:rPr>
              <a:t>В первом случае вода быстро проникает из альвеол в сосудистое русло, разжижая кровь и разрушая эритроциты.</a:t>
            </a:r>
          </a:p>
          <a:p>
            <a:pPr indent="447675" algn="just"/>
            <a:r>
              <a:rPr lang="ru-RU" sz="1100" dirty="0" smtClean="0">
                <a:solidFill>
                  <a:schemeClr val="tx1"/>
                </a:solidFill>
              </a:rPr>
              <a:t>Соленая вода, наоборот, способствует выходу плазмы из сосудов, что сопровождается сгущением крови, а также развитием отека легких.</a:t>
            </a:r>
          </a:p>
          <a:p>
            <a:pPr indent="447675" algn="just"/>
            <a:r>
              <a:rPr lang="ru-RU" sz="1100" dirty="0" smtClean="0">
                <a:solidFill>
                  <a:schemeClr val="tx1"/>
                </a:solidFill>
              </a:rPr>
              <a:t>- </a:t>
            </a:r>
            <a:r>
              <a:rPr lang="ru-RU" sz="1100" i="1" u="sng" dirty="0" err="1" smtClean="0">
                <a:solidFill>
                  <a:schemeClr val="tx1"/>
                </a:solidFill>
              </a:rPr>
              <a:t>Асфиксическое</a:t>
            </a:r>
            <a:r>
              <a:rPr lang="ru-RU" sz="1100" i="1" u="sng" dirty="0" smtClean="0">
                <a:solidFill>
                  <a:schemeClr val="tx1"/>
                </a:solidFill>
              </a:rPr>
              <a:t>  утопление. </a:t>
            </a:r>
            <a:r>
              <a:rPr lang="ru-RU" sz="1100" dirty="0" smtClean="0">
                <a:solidFill>
                  <a:schemeClr val="tx1"/>
                </a:solidFill>
              </a:rPr>
              <a:t>В данном случае вода не попадает в легкие, так как голосовая щель смыкается, защищая дыхательные пути от проникновения в них жидкости. Однако дыхание все равно становится невозможным, ведь при ларингоспазме воздух тоже не пропускается. Человек погибает от удушья.</a:t>
            </a:r>
          </a:p>
          <a:p>
            <a:pPr indent="447675" algn="just"/>
            <a:r>
              <a:rPr lang="ru-RU" sz="1100" dirty="0" smtClean="0">
                <a:solidFill>
                  <a:schemeClr val="tx1"/>
                </a:solidFill>
              </a:rPr>
              <a:t>- </a:t>
            </a:r>
            <a:r>
              <a:rPr lang="ru-RU" sz="1100" i="1" u="sng" dirty="0" err="1" smtClean="0">
                <a:solidFill>
                  <a:schemeClr val="tx1"/>
                </a:solidFill>
              </a:rPr>
              <a:t>Синкопальное</a:t>
            </a:r>
            <a:r>
              <a:rPr lang="ru-RU" sz="1100" i="1" u="sng" dirty="0" smtClean="0">
                <a:solidFill>
                  <a:schemeClr val="tx1"/>
                </a:solidFill>
              </a:rPr>
              <a:t> утопление</a:t>
            </a:r>
            <a:r>
              <a:rPr lang="ru-RU" sz="1100" dirty="0" smtClean="0">
                <a:solidFill>
                  <a:schemeClr val="tx1"/>
                </a:solidFill>
              </a:rPr>
              <a:t>. Основная причина смерти – рефлекторная остановка сердца. Легкие при этом остаются «сухими». Подобная ситуация возможна при утоплении в очень холодной воде.</a:t>
            </a:r>
          </a:p>
        </p:txBody>
      </p:sp>
      <p:pic>
        <p:nvPicPr>
          <p:cNvPr id="8194" name="Picture 2" descr="C:\Users\123\Desktop\Купание\1.jpg"/>
          <p:cNvPicPr>
            <a:picLocks noChangeAspect="1" noChangeArrowheads="1"/>
          </p:cNvPicPr>
          <p:nvPr/>
        </p:nvPicPr>
        <p:blipFill>
          <a:blip r:embed="rId2"/>
          <a:srcRect/>
          <a:stretch>
            <a:fillRect/>
          </a:stretch>
        </p:blipFill>
        <p:spPr bwMode="auto">
          <a:xfrm>
            <a:off x="4429124" y="928670"/>
            <a:ext cx="4497264" cy="4539099"/>
          </a:xfrm>
          <a:prstGeom prst="rect">
            <a:avLst/>
          </a:prstGeom>
          <a:noFill/>
        </p:spPr>
      </p:pic>
      <p:sp>
        <p:nvSpPr>
          <p:cNvPr id="11" name="Прямоугольник 10">
            <a:hlinkClick r:id="rId3"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dissolve">
                                      <p:cBhvr>
                                        <p:cTn id="11" dur="500"/>
                                        <p:tgtEl>
                                          <p:spTgt spid="819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Виды утопления, их классификация и признаки</a:t>
            </a:r>
            <a:endParaRPr lang="ru-RU" sz="2800" dirty="0">
              <a:solidFill>
                <a:schemeClr val="tx1"/>
              </a:solidFill>
            </a:endParaRPr>
          </a:p>
        </p:txBody>
      </p:sp>
      <p:sp>
        <p:nvSpPr>
          <p:cNvPr id="7" name="Прямоугольник 6"/>
          <p:cNvSpPr/>
          <p:nvPr/>
        </p:nvSpPr>
        <p:spPr>
          <a:xfrm>
            <a:off x="214282" y="785794"/>
            <a:ext cx="8715436" cy="47863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lgn="just"/>
            <a:r>
              <a:rPr lang="ru-RU" sz="1200" b="1" dirty="0" smtClean="0">
                <a:solidFill>
                  <a:schemeClr val="tx1"/>
                </a:solidFill>
              </a:rPr>
              <a:t>Классификация по окраске кожных покровов пострадавшего.</a:t>
            </a:r>
            <a:endParaRPr lang="ru-RU" sz="1200" dirty="0" smtClean="0">
              <a:solidFill>
                <a:schemeClr val="tx1"/>
              </a:solidFill>
            </a:endParaRPr>
          </a:p>
          <a:p>
            <a:pPr indent="447675" algn="just"/>
            <a:r>
              <a:rPr lang="ru-RU" sz="1200" i="1" dirty="0" smtClean="0">
                <a:solidFill>
                  <a:schemeClr val="tx1"/>
                </a:solidFill>
              </a:rPr>
              <a:t>- Белая асфиксия. </a:t>
            </a:r>
            <a:r>
              <a:rPr lang="ru-RU" sz="1200" dirty="0" smtClean="0">
                <a:solidFill>
                  <a:schemeClr val="tx1"/>
                </a:solidFill>
              </a:rPr>
              <a:t>Как следует из названия, характеризуется выраженной бледностью кожных покровов. Возникает в том случае, если не произошло затопление дыхательных путей жидкостью. Такой тип наиболее характерен для </a:t>
            </a:r>
            <a:r>
              <a:rPr lang="ru-RU" sz="1200" dirty="0" err="1" smtClean="0">
                <a:solidFill>
                  <a:schemeClr val="tx1"/>
                </a:solidFill>
              </a:rPr>
              <a:t>синкопального</a:t>
            </a:r>
            <a:r>
              <a:rPr lang="ru-RU" sz="1200" dirty="0" smtClean="0">
                <a:solidFill>
                  <a:schemeClr val="tx1"/>
                </a:solidFill>
              </a:rPr>
              <a:t> механизма утопления, когда смерть наступает в результате прекращения сердечной деятельности.</a:t>
            </a:r>
          </a:p>
          <a:p>
            <a:pPr indent="447675" algn="just"/>
            <a:r>
              <a:rPr lang="ru-RU" sz="1200" i="1" dirty="0" smtClean="0">
                <a:solidFill>
                  <a:schemeClr val="tx1"/>
                </a:solidFill>
              </a:rPr>
              <a:t>- Синяя асфиксия. </a:t>
            </a:r>
            <a:r>
              <a:rPr lang="ru-RU" sz="1200" dirty="0" smtClean="0">
                <a:solidFill>
                  <a:schemeClr val="tx1"/>
                </a:solidFill>
              </a:rPr>
              <a:t>Возникает в случае, когда пострадавший совершает дыхательные движения, в результате чего легкие заполняются водой. Кожные покровы приобретают синюшную окраску вследствие выраженной гипоксии. Смерть наступает из-за дыхательной недостаточности. Остановка сердца происходит уже после прекращения дыхания.</a:t>
            </a:r>
          </a:p>
          <a:p>
            <a:pPr indent="447675" algn="just"/>
            <a:r>
              <a:rPr lang="ru-RU" sz="1200" b="1" dirty="0" smtClean="0">
                <a:solidFill>
                  <a:schemeClr val="tx1"/>
                </a:solidFill>
              </a:rPr>
              <a:t>Внешний вид потерпевшего.</a:t>
            </a:r>
            <a:endParaRPr lang="ru-RU" sz="1200" dirty="0" smtClean="0">
              <a:solidFill>
                <a:schemeClr val="tx1"/>
              </a:solidFill>
            </a:endParaRPr>
          </a:p>
          <a:p>
            <a:pPr indent="447675" algn="just"/>
            <a:r>
              <a:rPr lang="ru-RU" sz="1200" dirty="0" smtClean="0">
                <a:solidFill>
                  <a:schemeClr val="tx1"/>
                </a:solidFill>
              </a:rPr>
              <a:t>Разные виды утопления имеют определенные отличия в клинических проявлениях. Если потерпевший на момент погружения в воду находился в сознании, сценарий развития событий выглядит примерно так. Человек пытается спастись, заглатывая при этом воду. Дыхание становится невозможным, организм испытывает гипоксию, вследствие чего и появляется характерная синюшная окраска кожи. Нередко наблюдается расширение вен шеи. Изо рта выделяется пена </a:t>
            </a:r>
            <a:r>
              <a:rPr lang="ru-RU" sz="1200" dirty="0" err="1" smtClean="0">
                <a:solidFill>
                  <a:schemeClr val="tx1"/>
                </a:solidFill>
              </a:rPr>
              <a:t>розового</a:t>
            </a:r>
            <a:r>
              <a:rPr lang="ru-RU" sz="1200" dirty="0" smtClean="0">
                <a:solidFill>
                  <a:schemeClr val="tx1"/>
                </a:solidFill>
              </a:rPr>
              <a:t> цвета. Если человека извлекли из воды на этапе агонии, дыхание и сердечная деятельность еще могут сохраняться.</a:t>
            </a:r>
          </a:p>
          <a:p>
            <a:pPr indent="447675" algn="just"/>
            <a:r>
              <a:rPr lang="ru-RU" sz="1200" dirty="0" smtClean="0">
                <a:solidFill>
                  <a:schemeClr val="tx1"/>
                </a:solidFill>
              </a:rPr>
              <a:t>Если утоплению предшествовало угнетение функций центральной нервной системы (опьянение, отравление, интоксикация), нередко возникает ларингоспазм. Легкие не заполняются водой, но смерть также наступает в результате асфиксии. Кожные покровы приобретают синюшный оттенок.</a:t>
            </a:r>
          </a:p>
          <a:p>
            <a:pPr indent="447675" algn="just"/>
            <a:r>
              <a:rPr lang="ru-RU" sz="1200" dirty="0" err="1" smtClean="0">
                <a:solidFill>
                  <a:schemeClr val="tx1"/>
                </a:solidFill>
              </a:rPr>
              <a:t>Синкопальное</a:t>
            </a:r>
            <a:r>
              <a:rPr lang="ru-RU" sz="1200" dirty="0" smtClean="0">
                <a:solidFill>
                  <a:schemeClr val="tx1"/>
                </a:solidFill>
              </a:rPr>
              <a:t> утопление возникает на фоне сильного испуга или </a:t>
            </a:r>
            <a:r>
              <a:rPr lang="ru-RU" sz="1200" dirty="0" err="1" smtClean="0">
                <a:solidFill>
                  <a:schemeClr val="tx1"/>
                </a:solidFill>
              </a:rPr>
              <a:t>холодового</a:t>
            </a:r>
            <a:r>
              <a:rPr lang="ru-RU" sz="1200" dirty="0" smtClean="0">
                <a:solidFill>
                  <a:schemeClr val="tx1"/>
                </a:solidFill>
              </a:rPr>
              <a:t> шока. На первое место в патогенезе выходит прекращение сердечной деятельности. Кожа бледная, нет характерного для других видов утопления выделения жидкости и пены из носа и рта пострадавшего. Белая асфиксия наиболее благоприятна для реанимации, время клинической смерти при ней может значительно удлиняться.</a:t>
            </a:r>
          </a:p>
          <a:p>
            <a:pPr indent="447675" algn="just">
              <a:buFontTx/>
              <a:buChar char="-"/>
            </a:pPr>
            <a:endParaRPr lang="ru-RU" sz="1200" dirty="0" smtClean="0">
              <a:solidFill>
                <a:schemeClr val="tx1"/>
              </a:solidFill>
            </a:endParaRPr>
          </a:p>
          <a:p>
            <a:pPr indent="447675" algn="just"/>
            <a:endParaRPr lang="ru-RU" sz="1200" dirty="0">
              <a:solidFill>
                <a:schemeClr val="tx1"/>
              </a:solidFill>
            </a:endParaRPr>
          </a:p>
        </p:txBody>
      </p:sp>
      <p:sp>
        <p:nvSpPr>
          <p:cNvPr id="11" name="Прямоугольник 10">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трелка вправо 8">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Спасение и транспортировка утопающего</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785794"/>
            <a:ext cx="8715436" cy="24288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lgn="just">
              <a:tabLst>
                <a:tab pos="717550" algn="l"/>
              </a:tabLst>
            </a:pPr>
            <a:r>
              <a:rPr lang="ru-RU" sz="1200" b="1" dirty="0" smtClean="0">
                <a:solidFill>
                  <a:schemeClr val="tx1"/>
                </a:solidFill>
              </a:rPr>
              <a:t>Как правильно спасать тонущего человека?</a:t>
            </a:r>
          </a:p>
          <a:p>
            <a:pPr indent="447675" algn="just">
              <a:tabLst>
                <a:tab pos="717550" algn="l"/>
              </a:tabLst>
            </a:pPr>
            <a:r>
              <a:rPr lang="ru-RU" sz="1200" dirty="0" smtClean="0">
                <a:solidFill>
                  <a:schemeClr val="tx1"/>
                </a:solidFill>
              </a:rPr>
              <a:t>Как бы ни отличались друг от друга виды утопления, первая помощь при утоплении должна начинаться с обеспечения безопасности самого спасателя.</a:t>
            </a:r>
          </a:p>
          <a:p>
            <a:pPr indent="447675" algn="just">
              <a:tabLst>
                <a:tab pos="717550" algn="l"/>
              </a:tabLst>
            </a:pPr>
            <a:r>
              <a:rPr lang="ru-RU" sz="1200" dirty="0" smtClean="0">
                <a:solidFill>
                  <a:schemeClr val="tx1"/>
                </a:solidFill>
              </a:rPr>
              <a:t>Тонущий человек (если он все еще в сознании) может вести себя крайне неадекватно. Именно поэтому, вытаскивая пострадавшего из воды, следует соблюдать осторожность. В противном случае спасатель рискует сам оказаться в роли утопающего.</a:t>
            </a:r>
          </a:p>
          <a:p>
            <a:pPr indent="447675" algn="just">
              <a:tabLst>
                <a:tab pos="717550" algn="l"/>
              </a:tabLst>
            </a:pPr>
            <a:r>
              <a:rPr lang="ru-RU" sz="1200" dirty="0" smtClean="0">
                <a:solidFill>
                  <a:schemeClr val="tx1"/>
                </a:solidFill>
              </a:rPr>
              <a:t>Бросаться в воду на помощь тонущему человеку – дело благородное, но не всегда оправданное. Это не должно быть первым, что придет вам в голову в такой ситуации, особенно если вы - не очень опытный пловец. Лучше сделайте следующие шаги:</a:t>
            </a:r>
          </a:p>
          <a:p>
            <a:pPr indent="447675" algn="just">
              <a:tabLst>
                <a:tab pos="717550" algn="l"/>
              </a:tabLst>
            </a:pPr>
            <a:r>
              <a:rPr lang="ru-RU" sz="1200" dirty="0" smtClean="0">
                <a:solidFill>
                  <a:schemeClr val="tx1"/>
                </a:solidFill>
              </a:rPr>
              <a:t>-  Привлеките к помощи других.</a:t>
            </a:r>
          </a:p>
          <a:p>
            <a:pPr indent="447675" algn="just">
              <a:tabLst>
                <a:tab pos="717550" algn="l"/>
              </a:tabLst>
            </a:pPr>
            <a:r>
              <a:rPr lang="ru-RU" sz="1200" dirty="0" smtClean="0">
                <a:solidFill>
                  <a:schemeClr val="tx1"/>
                </a:solidFill>
              </a:rPr>
              <a:t>- Определите, необходимо ли для спасения тонущего прыгать в воду или можно оказать помощь с берега, лодки или пирса.</a:t>
            </a:r>
          </a:p>
          <a:p>
            <a:pPr indent="447675" algn="just">
              <a:tabLst>
                <a:tab pos="717550" algn="l"/>
              </a:tabLst>
            </a:pPr>
            <a:r>
              <a:rPr lang="ru-RU" sz="1200" dirty="0" smtClean="0">
                <a:solidFill>
                  <a:schemeClr val="tx1"/>
                </a:solidFill>
              </a:rPr>
              <a:t>- Отыщите предметы, которые могут помочь в спасении.</a:t>
            </a:r>
            <a:endParaRPr lang="ru-RU" sz="1200" dirty="0">
              <a:solidFill>
                <a:schemeClr val="tx1"/>
              </a:solidFill>
            </a:endParaRPr>
          </a:p>
        </p:txBody>
      </p:sp>
      <p:pic>
        <p:nvPicPr>
          <p:cNvPr id="10" name="Picture 2" descr="C:\Users\123\Desktop\Купание\9fb2aae40a75e1ea8fed2d12e39ce6cd-1000x1000.jpg"/>
          <p:cNvPicPr>
            <a:picLocks noChangeAspect="1" noChangeArrowheads="1"/>
          </p:cNvPicPr>
          <p:nvPr/>
        </p:nvPicPr>
        <p:blipFill>
          <a:blip r:embed="rId2" cstate="print"/>
          <a:srcRect/>
          <a:stretch>
            <a:fillRect/>
          </a:stretch>
        </p:blipFill>
        <p:spPr bwMode="auto">
          <a:xfrm>
            <a:off x="285720" y="3286124"/>
            <a:ext cx="2500298" cy="2500298"/>
          </a:xfrm>
          <a:prstGeom prst="rect">
            <a:avLst/>
          </a:prstGeom>
          <a:noFill/>
          <a:ln>
            <a:solidFill>
              <a:schemeClr val="tx1"/>
            </a:solidFill>
          </a:ln>
        </p:spPr>
      </p:pic>
      <p:pic>
        <p:nvPicPr>
          <p:cNvPr id="9218" name="Picture 2" descr="C:\Users\123\Desktop\Купание\7d4b7470786ade094bd0271b03148198.jpg"/>
          <p:cNvPicPr>
            <a:picLocks noChangeAspect="1" noChangeArrowheads="1"/>
          </p:cNvPicPr>
          <p:nvPr/>
        </p:nvPicPr>
        <p:blipFill>
          <a:blip r:embed="rId3" cstate="print"/>
          <a:srcRect/>
          <a:stretch>
            <a:fillRect/>
          </a:stretch>
        </p:blipFill>
        <p:spPr bwMode="auto">
          <a:xfrm>
            <a:off x="6286512" y="3286124"/>
            <a:ext cx="2487606" cy="2487606"/>
          </a:xfrm>
          <a:prstGeom prst="rect">
            <a:avLst/>
          </a:prstGeom>
          <a:noFill/>
          <a:ln>
            <a:solidFill>
              <a:schemeClr val="tx1"/>
            </a:solidFill>
          </a:ln>
        </p:spPr>
      </p:pic>
      <p:pic>
        <p:nvPicPr>
          <p:cNvPr id="9220" name="Picture 4" descr="C:\Users\123\Desktop\Купание\4416-1200x1200.jpg"/>
          <p:cNvPicPr>
            <a:picLocks noChangeAspect="1" noChangeArrowheads="1"/>
          </p:cNvPicPr>
          <p:nvPr/>
        </p:nvPicPr>
        <p:blipFill>
          <a:blip r:embed="rId4" cstate="print"/>
          <a:srcRect/>
          <a:stretch>
            <a:fillRect/>
          </a:stretch>
        </p:blipFill>
        <p:spPr bwMode="auto">
          <a:xfrm>
            <a:off x="3286116" y="3286124"/>
            <a:ext cx="2500330" cy="2500330"/>
          </a:xfrm>
          <a:prstGeom prst="rect">
            <a:avLst/>
          </a:prstGeom>
          <a:noFill/>
          <a:ln>
            <a:solidFill>
              <a:schemeClr val="tx1"/>
            </a:solidFill>
          </a:ln>
        </p:spPr>
      </p:pic>
      <p:sp>
        <p:nvSpPr>
          <p:cNvPr id="13" name="Прямоугольник 12">
            <a:hlinkClick r:id="rId5"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500"/>
                                        <p:tgtEl>
                                          <p:spTgt spid="10"/>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strips(downRight)">
                                      <p:cBhvr>
                                        <p:cTn id="15" dur="500"/>
                                        <p:tgtEl>
                                          <p:spTgt spid="9220"/>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strips(downRight)">
                                      <p:cBhvr>
                                        <p:cTn id="19" dur="500"/>
                                        <p:tgtEl>
                                          <p:spTgt spid="9218"/>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Стрелка вправо 8">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Спасение и транспортировка утопающего</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785794"/>
            <a:ext cx="5857916" cy="5000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lgn="just"/>
            <a:r>
              <a:rPr lang="ru-RU" sz="1200" b="1" dirty="0" smtClean="0">
                <a:solidFill>
                  <a:schemeClr val="tx1"/>
                </a:solidFill>
              </a:rPr>
              <a:t>Что делать, если вы заметили тонущего человека, находящегося близко с берегом, пирсом, лодкой или у края бассейна?</a:t>
            </a:r>
          </a:p>
          <a:p>
            <a:pPr indent="447675" algn="just"/>
            <a:r>
              <a:rPr lang="ru-RU" sz="1200" i="1" u="sng" dirty="0" smtClean="0">
                <a:solidFill>
                  <a:schemeClr val="tx1"/>
                </a:solidFill>
              </a:rPr>
              <a:t>Вариант № 1 </a:t>
            </a:r>
            <a:r>
              <a:rPr lang="ru-RU" sz="1200" dirty="0" smtClean="0">
                <a:solidFill>
                  <a:schemeClr val="tx1"/>
                </a:solidFill>
              </a:rPr>
              <a:t>Если позволяет расстояние и состояние тонущего, можно схватить его за руку. Для обеспечения надежного сцепления необходимо громко и четко объяснить утопающему, что ему нужно как можно крепче обхватить вашу руку. Старайтесь говорить спокойным, но уверенным голосом, чтобы не усилить панику того, кого вы спасаете.</a:t>
            </a:r>
          </a:p>
          <a:p>
            <a:pPr indent="447675" algn="just"/>
            <a:r>
              <a:rPr lang="ru-RU" sz="1200" dirty="0" smtClean="0">
                <a:solidFill>
                  <a:schemeClr val="tx1"/>
                </a:solidFill>
              </a:rPr>
              <a:t>Чтобы не оказаться в воде, примите позу лежа, широко расставьте руки и ноги и попросите кого-то вас придерживать. Ни в коем случае не оказывайте помощь стоя или присев. Сделайте все возможное, чтобы спасение утопающего не стало схваткой со смертью и для вас.</a:t>
            </a:r>
          </a:p>
          <a:p>
            <a:pPr indent="447675" algn="just"/>
            <a:r>
              <a:rPr lang="ru-RU" sz="1200" i="1" u="sng" dirty="0" smtClean="0">
                <a:solidFill>
                  <a:schemeClr val="tx1"/>
                </a:solidFill>
              </a:rPr>
              <a:t>Вариант № 2 </a:t>
            </a:r>
            <a:r>
              <a:rPr lang="ru-RU" sz="1200" dirty="0" smtClean="0">
                <a:solidFill>
                  <a:schemeClr val="tx1"/>
                </a:solidFill>
              </a:rPr>
              <a:t>Если дотянуться рукой до пострадавшего невозможно, возьмите весло или спасательный шест, подыщите крепкую палку, ветку или другой находящийся рядом прочный предмет и, протянув его тонущему, объясните, что он должен крепко за него схватиться. Если утомленный борьбой за жизнь человек не имеет сил за что-то держаться, придется все-таки прыгнуть в воду и помочь ему (вариант допустим, если спасателей как минимум двое).</a:t>
            </a:r>
          </a:p>
          <a:p>
            <a:pPr indent="447675" algn="just"/>
            <a:r>
              <a:rPr lang="ru-RU" sz="1200" i="1" u="sng" dirty="0" smtClean="0">
                <a:solidFill>
                  <a:schemeClr val="tx1"/>
                </a:solidFill>
              </a:rPr>
              <a:t>Вариант № 3 </a:t>
            </a:r>
            <a:r>
              <a:rPr lang="ru-RU" sz="1200" dirty="0" smtClean="0">
                <a:solidFill>
                  <a:schemeClr val="tx1"/>
                </a:solidFill>
              </a:rPr>
              <a:t>Находящийся под рукой любой </a:t>
            </a:r>
            <a:r>
              <a:rPr lang="ru-RU" sz="1200" dirty="0" smtClean="0">
                <a:solidFill>
                  <a:schemeClr val="tx1"/>
                </a:solidFill>
              </a:rPr>
              <a:t>не тонущий </a:t>
            </a:r>
            <a:r>
              <a:rPr lang="ru-RU" sz="1200" dirty="0" smtClean="0">
                <a:solidFill>
                  <a:schemeClr val="tx1"/>
                </a:solidFill>
              </a:rPr>
              <a:t>предмет может сослужить прекрасную службу, когда происходит спасение утопающего. На воде такого человека поможет удержать спасательный круг, кусок пенопласта, дерева или даже пластиковая бутылка. Если возможно, привяжите веревку к тому, что будете использовать. С ее помощью вытащить пострадавшего из воды будет гораздо проще.</a:t>
            </a:r>
          </a:p>
          <a:p>
            <a:pPr indent="447675" algn="just"/>
            <a:r>
              <a:rPr lang="ru-RU" sz="1200" dirty="0" smtClean="0">
                <a:solidFill>
                  <a:schemeClr val="tx1"/>
                </a:solidFill>
              </a:rPr>
              <a:t>Однако при забрасывании предмета, предназначенного для спасения, в воду будьте осторожны, чтобы не попасть в человека. Постарайтесь рассчитать бросок так, чтобы предмет к утопающему донесло течение. Если пострадавший ослабел и не может удержаться за брошенный ему предмет, необходимо подплыть к нему и помочь это сделать.</a:t>
            </a:r>
            <a:endParaRPr lang="ru-RU" sz="1200" dirty="0">
              <a:solidFill>
                <a:schemeClr val="tx1"/>
              </a:solidFill>
            </a:endParaRPr>
          </a:p>
        </p:txBody>
      </p:sp>
      <p:pic>
        <p:nvPicPr>
          <p:cNvPr id="10242" name="Picture 2" descr="C:\Users\123\Desktop\Купание\spasenie.png"/>
          <p:cNvPicPr>
            <a:picLocks noChangeAspect="1" noChangeArrowheads="1"/>
          </p:cNvPicPr>
          <p:nvPr/>
        </p:nvPicPr>
        <p:blipFill>
          <a:blip r:embed="rId2"/>
          <a:srcRect l="30859"/>
          <a:stretch>
            <a:fillRect/>
          </a:stretch>
        </p:blipFill>
        <p:spPr bwMode="auto">
          <a:xfrm>
            <a:off x="6143636" y="3714752"/>
            <a:ext cx="2720966" cy="1816100"/>
          </a:xfrm>
          <a:prstGeom prst="rect">
            <a:avLst/>
          </a:prstGeom>
          <a:noFill/>
        </p:spPr>
      </p:pic>
      <p:pic>
        <p:nvPicPr>
          <p:cNvPr id="10243" name="Picture 3" descr="C:\Users\123\Desktop\Купание\img3_120.jpg"/>
          <p:cNvPicPr>
            <a:picLocks noChangeAspect="1" noChangeArrowheads="1"/>
          </p:cNvPicPr>
          <p:nvPr/>
        </p:nvPicPr>
        <p:blipFill>
          <a:blip r:embed="rId3"/>
          <a:srcRect/>
          <a:stretch>
            <a:fillRect/>
          </a:stretch>
        </p:blipFill>
        <p:spPr bwMode="auto">
          <a:xfrm>
            <a:off x="6143636" y="928670"/>
            <a:ext cx="2731881" cy="2571769"/>
          </a:xfrm>
          <a:prstGeom prst="rect">
            <a:avLst/>
          </a:prstGeom>
          <a:noFill/>
        </p:spPr>
      </p:pic>
      <p:sp>
        <p:nvSpPr>
          <p:cNvPr id="12" name="Прямоугольник 11">
            <a:hlinkClick r:id="rId4"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box(out)">
                                      <p:cBhvr>
                                        <p:cTn id="11" dur="500"/>
                                        <p:tgtEl>
                                          <p:spTgt spid="10243"/>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box(out)">
                                      <p:cBhvr>
                                        <p:cTn id="15" dur="500"/>
                                        <p:tgtEl>
                                          <p:spTgt spid="10242"/>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7"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Стрелка вправо 8">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Спасение и транспортировка утопающего</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785794"/>
            <a:ext cx="8715436" cy="1785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a:r>
              <a:rPr lang="ru-RU" sz="1200" b="1" dirty="0" smtClean="0">
                <a:solidFill>
                  <a:schemeClr val="tx1"/>
                </a:solidFill>
              </a:rPr>
              <a:t>Что делать, если вы заметили тонущего человека, находящегося далеко от берега, пирса, лодки или края бассейна?</a:t>
            </a:r>
          </a:p>
          <a:p>
            <a:pPr indent="355600" algn="just"/>
            <a:r>
              <a:rPr lang="ru-RU" sz="1200" dirty="0" smtClean="0">
                <a:solidFill>
                  <a:schemeClr val="tx1"/>
                </a:solidFill>
              </a:rPr>
              <a:t>В этом случае способы спасения утопающего не так разнообразны.</a:t>
            </a:r>
          </a:p>
          <a:p>
            <a:pPr indent="355600" algn="just"/>
            <a:r>
              <a:rPr lang="ru-RU" sz="1200" dirty="0" smtClean="0">
                <a:solidFill>
                  <a:schemeClr val="tx1"/>
                </a:solidFill>
              </a:rPr>
              <a:t>Если вы отлично плаваете и обладаете хорошей физической формой и выносливостью, можете смело бросаться в воду, но будет лучше попросить кого-то для подстраховки поплыть с вами.</a:t>
            </a:r>
          </a:p>
          <a:p>
            <a:pPr indent="355600" algn="just"/>
            <a:r>
              <a:rPr lang="ru-RU" sz="1200" dirty="0" smtClean="0">
                <a:solidFill>
                  <a:schemeClr val="tx1"/>
                </a:solidFill>
              </a:rPr>
              <a:t>При отсутствии уверенности, что вы способны справиться с поставленной задачей, не стоит рисковать. Лучшее, что вы можете сделать в такой ситуации, это звать на помощь.</a:t>
            </a:r>
          </a:p>
          <a:p>
            <a:pPr indent="355600" algn="just"/>
            <a:r>
              <a:rPr lang="ru-RU" sz="1200" dirty="0" smtClean="0">
                <a:solidFill>
                  <a:schemeClr val="tx1"/>
                </a:solidFill>
              </a:rPr>
              <a:t>Если вы находитесь в общественном месте, наверняка в вашем окружении </a:t>
            </a:r>
            <a:r>
              <a:rPr lang="ru-RU" sz="1200" dirty="0" smtClean="0">
                <a:solidFill>
                  <a:schemeClr val="tx1"/>
                </a:solidFill>
              </a:rPr>
              <a:t>найдется, </a:t>
            </a:r>
            <a:r>
              <a:rPr lang="ru-RU" sz="1200" dirty="0" smtClean="0">
                <a:solidFill>
                  <a:schemeClr val="tx1"/>
                </a:solidFill>
              </a:rPr>
              <a:t>хотя бы один человек, который может помочь и знает, как это сделать.</a:t>
            </a:r>
          </a:p>
          <a:p>
            <a:pPr indent="355600" algn="just"/>
            <a:r>
              <a:rPr lang="ru-RU" sz="1200" dirty="0" smtClean="0">
                <a:solidFill>
                  <a:schemeClr val="tx1"/>
                </a:solidFill>
              </a:rPr>
              <a:t>Пока организуется спасение, вызовите бригаду скорой помощи и МЧС по телефону </a:t>
            </a:r>
            <a:r>
              <a:rPr lang="ru-RU" sz="1400" b="1" dirty="0" smtClean="0">
                <a:solidFill>
                  <a:srgbClr val="FF0000"/>
                </a:solidFill>
              </a:rPr>
              <a:t>112</a:t>
            </a:r>
            <a:r>
              <a:rPr lang="ru-RU" sz="1200" dirty="0" smtClean="0">
                <a:solidFill>
                  <a:schemeClr val="tx1"/>
                </a:solidFill>
              </a:rPr>
              <a:t>.</a:t>
            </a:r>
            <a:endParaRPr lang="ru-RU" sz="1200" dirty="0">
              <a:solidFill>
                <a:schemeClr val="tx1"/>
              </a:solidFill>
            </a:endParaRPr>
          </a:p>
        </p:txBody>
      </p:sp>
      <p:pic>
        <p:nvPicPr>
          <p:cNvPr id="11266" name="Picture 2" descr="C:\Users\123\Desktop\Купание\112.JPG"/>
          <p:cNvPicPr>
            <a:picLocks noChangeAspect="1" noChangeArrowheads="1"/>
          </p:cNvPicPr>
          <p:nvPr/>
        </p:nvPicPr>
        <p:blipFill>
          <a:blip r:embed="rId2"/>
          <a:srcRect/>
          <a:stretch>
            <a:fillRect/>
          </a:stretch>
        </p:blipFill>
        <p:spPr bwMode="auto">
          <a:xfrm>
            <a:off x="2000232" y="2643182"/>
            <a:ext cx="5072098" cy="3153059"/>
          </a:xfrm>
          <a:prstGeom prst="rect">
            <a:avLst/>
          </a:prstGeom>
          <a:noFill/>
        </p:spPr>
      </p:pic>
      <p:sp>
        <p:nvSpPr>
          <p:cNvPr id="12" name="Прямоугольник 11">
            <a:hlinkClick r:id="rId3"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 calcmode="lin" valueType="num">
                                      <p:cBhvr>
                                        <p:cTn id="11" dur="500" fill="hold"/>
                                        <p:tgtEl>
                                          <p:spTgt spid="11266"/>
                                        </p:tgtEl>
                                        <p:attrNameLst>
                                          <p:attrName>ppt_w</p:attrName>
                                        </p:attrNameLst>
                                      </p:cBhvr>
                                      <p:tavLst>
                                        <p:tav tm="0">
                                          <p:val>
                                            <p:fltVal val="0"/>
                                          </p:val>
                                        </p:tav>
                                        <p:tav tm="100000">
                                          <p:val>
                                            <p:strVal val="#ppt_w"/>
                                          </p:val>
                                        </p:tav>
                                      </p:tavLst>
                                    </p:anim>
                                    <p:anim calcmode="lin" valueType="num">
                                      <p:cBhvr>
                                        <p:cTn id="12" dur="500" fill="hold"/>
                                        <p:tgtEl>
                                          <p:spTgt spid="11266"/>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7"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142852"/>
            <a:ext cx="8715436" cy="2500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lgn="just"/>
            <a:r>
              <a:rPr lang="ru-RU" sz="1600" b="1" dirty="0" smtClean="0">
                <a:ln w="10541" cmpd="sng">
                  <a:solidFill>
                    <a:schemeClr val="accent1">
                      <a:shade val="88000"/>
                      <a:satMod val="110000"/>
                    </a:schemeClr>
                  </a:solidFill>
                  <a:prstDash val="solid"/>
                </a:ln>
                <a:solidFill>
                  <a:srgbClr val="002060"/>
                </a:solidFill>
              </a:rPr>
              <a:t>Данный материал по безопасному поведению на водных объектах несет в себе основные принципы безопасного поведения и оказания самопомощи и помощи пострадавшим в чрезвычайных ситуациях возникающих на водных объектах.</a:t>
            </a:r>
          </a:p>
          <a:p>
            <a:pPr indent="447675" algn="just"/>
            <a:r>
              <a:rPr lang="ru-RU" sz="1600" b="1" dirty="0" smtClean="0">
                <a:ln w="10541" cmpd="sng">
                  <a:solidFill>
                    <a:schemeClr val="accent1">
                      <a:shade val="88000"/>
                      <a:satMod val="110000"/>
                    </a:schemeClr>
                  </a:solidFill>
                  <a:prstDash val="solid"/>
                </a:ln>
                <a:solidFill>
                  <a:srgbClr val="002060"/>
                </a:solidFill>
              </a:rPr>
              <a:t>Материал носит сугубо рекомендательный характер. </a:t>
            </a:r>
          </a:p>
          <a:p>
            <a:pPr indent="447675" algn="just"/>
            <a:r>
              <a:rPr lang="ru-RU" sz="1600" b="1" dirty="0" smtClean="0">
                <a:ln w="10541" cmpd="sng">
                  <a:solidFill>
                    <a:schemeClr val="accent1">
                      <a:shade val="88000"/>
                      <a:satMod val="110000"/>
                    </a:schemeClr>
                  </a:solidFill>
                  <a:prstDash val="solid"/>
                </a:ln>
                <a:solidFill>
                  <a:srgbClr val="002060"/>
                </a:solidFill>
              </a:rPr>
              <a:t>Использование данного материала в повседневной деятельности зависит от выбора каждого из ВАС, но не забывайте, что </a:t>
            </a:r>
            <a:r>
              <a:rPr lang="ru-RU" sz="2000" b="1" i="1" u="sng" dirty="0" smtClean="0">
                <a:ln w="10541" cmpd="sng">
                  <a:solidFill>
                    <a:schemeClr val="accent1">
                      <a:shade val="88000"/>
                      <a:satMod val="110000"/>
                    </a:schemeClr>
                  </a:solidFill>
                  <a:prstDash val="solid"/>
                </a:ln>
                <a:solidFill>
                  <a:srgbClr val="FF0000"/>
                </a:solidFill>
              </a:rPr>
              <a:t>предотвратить чрезвычайную ситуацию проще, чем с ней столкнутся.</a:t>
            </a:r>
            <a:endParaRPr lang="ru-RU" sz="2000" b="1" i="1" u="sng" dirty="0">
              <a:ln w="10541" cmpd="sng">
                <a:solidFill>
                  <a:schemeClr val="accent1">
                    <a:shade val="88000"/>
                    <a:satMod val="110000"/>
                  </a:schemeClr>
                </a:solidFill>
                <a:prstDash val="solid"/>
              </a:ln>
              <a:solidFill>
                <a:srgbClr val="FF0000"/>
              </a:solidFill>
            </a:endParaRPr>
          </a:p>
        </p:txBody>
      </p:sp>
      <p:sp>
        <p:nvSpPr>
          <p:cNvPr id="6" name="Прямоугольник 5"/>
          <p:cNvSpPr/>
          <p:nvPr/>
        </p:nvSpPr>
        <p:spPr>
          <a:xfrm>
            <a:off x="214282" y="2643182"/>
            <a:ext cx="8715436" cy="2000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n w="10541" cmpd="sng">
                  <a:solidFill>
                    <a:schemeClr val="accent1">
                      <a:shade val="88000"/>
                      <a:satMod val="110000"/>
                    </a:schemeClr>
                  </a:solidFill>
                  <a:prstDash val="solid"/>
                </a:ln>
                <a:solidFill>
                  <a:srgbClr val="002060"/>
                </a:solidFill>
              </a:rPr>
              <a:t>Инструкция по использованию:</a:t>
            </a:r>
          </a:p>
          <a:p>
            <a:pPr algn="ctr"/>
            <a:endParaRPr lang="ru-RU" sz="1600" b="1" dirty="0" smtClean="0">
              <a:ln w="10541" cmpd="sng">
                <a:solidFill>
                  <a:schemeClr val="accent1">
                    <a:shade val="88000"/>
                    <a:satMod val="110000"/>
                  </a:schemeClr>
                </a:solidFill>
                <a:prstDash val="solid"/>
              </a:ln>
              <a:solidFill>
                <a:srgbClr val="002060"/>
              </a:solidFill>
            </a:endParaRPr>
          </a:p>
          <a:p>
            <a:pPr algn="ctr"/>
            <a:r>
              <a:rPr lang="ru-RU" sz="1600" b="1" dirty="0" smtClean="0">
                <a:ln w="10541" cmpd="sng">
                  <a:solidFill>
                    <a:schemeClr val="accent1">
                      <a:shade val="88000"/>
                      <a:satMod val="110000"/>
                    </a:schemeClr>
                  </a:solidFill>
                  <a:prstDash val="solid"/>
                </a:ln>
                <a:solidFill>
                  <a:srgbClr val="002060"/>
                </a:solidFill>
              </a:rPr>
              <a:t> Переключение между слайдами осуществляется с помощью кнопок </a:t>
            </a:r>
            <a:r>
              <a:rPr lang="ru-RU" sz="1600" b="1" i="1" dirty="0" smtClean="0">
                <a:ln w="10541" cmpd="sng">
                  <a:solidFill>
                    <a:schemeClr val="accent1">
                      <a:shade val="88000"/>
                      <a:satMod val="110000"/>
                    </a:schemeClr>
                  </a:solidFill>
                  <a:prstDash val="solid"/>
                </a:ln>
                <a:solidFill>
                  <a:srgbClr val="002060"/>
                </a:solidFill>
              </a:rPr>
              <a:t>«Вперед», «Назад».</a:t>
            </a:r>
          </a:p>
          <a:p>
            <a:pPr algn="ctr"/>
            <a:r>
              <a:rPr lang="ru-RU" sz="1600" b="1" dirty="0" smtClean="0">
                <a:ln w="10541" cmpd="sng">
                  <a:solidFill>
                    <a:schemeClr val="accent1">
                      <a:shade val="88000"/>
                      <a:satMod val="110000"/>
                    </a:schemeClr>
                  </a:solidFill>
                  <a:prstDash val="solid"/>
                </a:ln>
                <a:solidFill>
                  <a:srgbClr val="002060"/>
                </a:solidFill>
              </a:rPr>
              <a:t>Возврат к выбору темы осуществляется с помощью кнопки </a:t>
            </a:r>
            <a:r>
              <a:rPr lang="ru-RU" sz="1600" b="1" i="1" dirty="0" smtClean="0">
                <a:ln w="10541" cmpd="sng">
                  <a:solidFill>
                    <a:schemeClr val="accent1">
                      <a:shade val="88000"/>
                      <a:satMod val="110000"/>
                    </a:schemeClr>
                  </a:solidFill>
                  <a:prstDash val="solid"/>
                </a:ln>
                <a:solidFill>
                  <a:srgbClr val="002060"/>
                </a:solidFill>
              </a:rPr>
              <a:t>«К оглавлению».</a:t>
            </a:r>
          </a:p>
          <a:p>
            <a:pPr algn="ctr"/>
            <a:r>
              <a:rPr lang="ru-RU" sz="1600" b="1" dirty="0" smtClean="0">
                <a:ln w="10541" cmpd="sng">
                  <a:solidFill>
                    <a:schemeClr val="accent1">
                      <a:shade val="88000"/>
                      <a:satMod val="110000"/>
                    </a:schemeClr>
                  </a:solidFill>
                  <a:prstDash val="solid"/>
                </a:ln>
                <a:solidFill>
                  <a:srgbClr val="002060"/>
                </a:solidFill>
              </a:rPr>
              <a:t>Выход из </a:t>
            </a:r>
            <a:r>
              <a:rPr lang="ru-RU" sz="1600" b="1" dirty="0" err="1" smtClean="0">
                <a:ln w="10541" cmpd="sng">
                  <a:solidFill>
                    <a:schemeClr val="accent1">
                      <a:shade val="88000"/>
                      <a:satMod val="110000"/>
                    </a:schemeClr>
                  </a:solidFill>
                  <a:prstDash val="solid"/>
                </a:ln>
                <a:solidFill>
                  <a:srgbClr val="002060"/>
                </a:solidFill>
              </a:rPr>
              <a:t>слайдшоу</a:t>
            </a:r>
            <a:r>
              <a:rPr lang="ru-RU" sz="1600" b="1" dirty="0" smtClean="0">
                <a:ln w="10541" cmpd="sng">
                  <a:solidFill>
                    <a:schemeClr val="accent1">
                      <a:shade val="88000"/>
                      <a:satMod val="110000"/>
                    </a:schemeClr>
                  </a:solidFill>
                  <a:prstDash val="solid"/>
                </a:ln>
                <a:solidFill>
                  <a:srgbClr val="002060"/>
                </a:solidFill>
              </a:rPr>
              <a:t> осуществляется с помощью клавиши </a:t>
            </a:r>
            <a:r>
              <a:rPr lang="ru-RU" sz="1600" b="1" i="1" dirty="0" smtClean="0">
                <a:ln w="10541" cmpd="sng">
                  <a:solidFill>
                    <a:schemeClr val="accent1">
                      <a:shade val="88000"/>
                      <a:satMod val="110000"/>
                    </a:schemeClr>
                  </a:solidFill>
                  <a:prstDash val="solid"/>
                </a:ln>
                <a:solidFill>
                  <a:srgbClr val="002060"/>
                </a:solidFill>
              </a:rPr>
              <a:t>«</a:t>
            </a:r>
            <a:r>
              <a:rPr lang="en-US" sz="1600" b="1" i="1" dirty="0" smtClean="0">
                <a:ln w="10541" cmpd="sng">
                  <a:solidFill>
                    <a:schemeClr val="accent1">
                      <a:shade val="88000"/>
                      <a:satMod val="110000"/>
                    </a:schemeClr>
                  </a:solidFill>
                  <a:prstDash val="solid"/>
                </a:ln>
                <a:solidFill>
                  <a:srgbClr val="002060"/>
                </a:solidFill>
              </a:rPr>
              <a:t>ESC</a:t>
            </a:r>
            <a:r>
              <a:rPr lang="ru-RU" sz="1600" b="1" i="1" dirty="0" smtClean="0">
                <a:ln w="10541" cmpd="sng">
                  <a:solidFill>
                    <a:schemeClr val="accent1">
                      <a:shade val="88000"/>
                      <a:satMod val="110000"/>
                    </a:schemeClr>
                  </a:solidFill>
                  <a:prstDash val="solid"/>
                </a:ln>
                <a:solidFill>
                  <a:srgbClr val="002060"/>
                </a:solidFill>
              </a:rPr>
              <a:t>».</a:t>
            </a:r>
          </a:p>
          <a:p>
            <a:pPr algn="ctr"/>
            <a:endParaRPr lang="ru-RU" sz="1600" b="1" dirty="0">
              <a:ln w="10541" cmpd="sng">
                <a:solidFill>
                  <a:schemeClr val="accent1">
                    <a:shade val="88000"/>
                    <a:satMod val="110000"/>
                  </a:schemeClr>
                </a:solidFill>
                <a:prstDash val="solid"/>
              </a:ln>
              <a:solidFill>
                <a:srgbClr val="002060"/>
              </a:solidFill>
            </a:endParaRPr>
          </a:p>
        </p:txBody>
      </p:sp>
      <p:sp>
        <p:nvSpPr>
          <p:cNvPr id="8" name="Прямоугольник 7">
            <a:hlinkClick r:id="rId3"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par>
                          <p:cTn id="8" fill="hold">
                            <p:stCondLst>
                              <p:cond delay="1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1000"/>
                                        <p:tgtEl>
                                          <p:spTgt spid="6"/>
                                        </p:tgtEl>
                                      </p:cBhvr>
                                    </p:animEffect>
                                  </p:childTnLst>
                                </p:cTn>
                              </p:par>
                            </p:childTnLst>
                          </p:cTn>
                        </p:par>
                        <p:par>
                          <p:cTn id="12" fill="hold">
                            <p:stCondLst>
                              <p:cond delay="2500"/>
                            </p:stCondLst>
                            <p:childTnLst>
                              <p:par>
                                <p:cTn id="13" presetID="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Стрелка вправо 8">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Спасение и транспортировка утопающего</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785794"/>
            <a:ext cx="8715436" cy="21431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lgn="just"/>
            <a:r>
              <a:rPr lang="ru-RU" sz="1200" b="1" dirty="0" smtClean="0">
                <a:solidFill>
                  <a:schemeClr val="tx1"/>
                </a:solidFill>
              </a:rPr>
              <a:t>Приближение к утопающему</a:t>
            </a:r>
            <a:endParaRPr lang="ru-RU" sz="1200" dirty="0" smtClean="0">
              <a:solidFill>
                <a:schemeClr val="tx1"/>
              </a:solidFill>
            </a:endParaRPr>
          </a:p>
          <a:p>
            <a:pPr indent="447675" algn="just"/>
            <a:r>
              <a:rPr lang="ru-RU" sz="1200" dirty="0" smtClean="0">
                <a:solidFill>
                  <a:schemeClr val="tx1"/>
                </a:solidFill>
              </a:rPr>
              <a:t>Пытаясь спасти тонущего человека, охваченного паникой, можно оказаться в довольно опасной ситуации. Борясь за жизнь, он может вести себя не вполне адекватно. Состояние шока, в котором он находится, может побудить его к действиям, угрожающим не только собственной жизни, но и жизни его спасителя.</a:t>
            </a:r>
          </a:p>
          <a:p>
            <a:pPr indent="447675" algn="just"/>
            <a:r>
              <a:rPr lang="ru-RU" sz="1200" dirty="0" smtClean="0">
                <a:solidFill>
                  <a:schemeClr val="tx1"/>
                </a:solidFill>
              </a:rPr>
              <a:t>Не исключено, что тонущий будет хвататься за спасателя, мешая свободе его движений и погружая обоих под воду. Ввиду такой опасности, лучше подплыть к тонущему человеку сзади, чтобы до последнего остаться им незамеченным.</a:t>
            </a:r>
          </a:p>
          <a:p>
            <a:pPr indent="447675" algn="just"/>
            <a:r>
              <a:rPr lang="ru-RU" sz="1200" dirty="0" smtClean="0">
                <a:solidFill>
                  <a:schemeClr val="tx1"/>
                </a:solidFill>
              </a:rPr>
              <a:t>Если действия происходят на реке, погружайтесь в воду в том месте, откуда доплыть к утопающему вам поможет течение. По возможности захватите с собой спасательный круг или другой предмет, ухватившись за который, можно держаться на поверхности воды.</a:t>
            </a:r>
          </a:p>
          <a:p>
            <a:pPr indent="447675" algn="just"/>
            <a:r>
              <a:rPr lang="ru-RU" sz="1200" dirty="0" smtClean="0">
                <a:solidFill>
                  <a:schemeClr val="tx1"/>
                </a:solidFill>
              </a:rPr>
              <a:t>Не прыгайте в воду в одежде, так как ее тяжесть после намокания усложнит ваше передвижение, а утопающему будет легче в вас вцепиться.</a:t>
            </a:r>
            <a:endParaRPr lang="ru-RU" sz="1200" dirty="0">
              <a:solidFill>
                <a:schemeClr val="tx1"/>
              </a:solidFill>
            </a:endParaRPr>
          </a:p>
        </p:txBody>
      </p:sp>
      <p:pic>
        <p:nvPicPr>
          <p:cNvPr id="12291" name="Picture 3" descr="C:\Users\123\Desktop\Купание\i_040.jpg"/>
          <p:cNvPicPr>
            <a:picLocks noChangeAspect="1" noChangeArrowheads="1"/>
          </p:cNvPicPr>
          <p:nvPr/>
        </p:nvPicPr>
        <p:blipFill>
          <a:blip r:embed="rId2"/>
          <a:srcRect/>
          <a:stretch>
            <a:fillRect/>
          </a:stretch>
        </p:blipFill>
        <p:spPr bwMode="auto">
          <a:xfrm>
            <a:off x="3764844" y="3000372"/>
            <a:ext cx="5066996" cy="2357454"/>
          </a:xfrm>
          <a:prstGeom prst="rect">
            <a:avLst/>
          </a:prstGeom>
          <a:noFill/>
        </p:spPr>
      </p:pic>
      <p:pic>
        <p:nvPicPr>
          <p:cNvPr id="12292" name="Picture 4" descr="C:\Users\123\Desktop\Купание\macho-water-rescue-runs-along-the-beach-vector-3750202.jpg"/>
          <p:cNvPicPr>
            <a:picLocks noChangeAspect="1" noChangeArrowheads="1"/>
          </p:cNvPicPr>
          <p:nvPr/>
        </p:nvPicPr>
        <p:blipFill>
          <a:blip r:embed="rId3" cstate="print"/>
          <a:srcRect l="4000" t="2179" r="6750" b="12243"/>
          <a:stretch>
            <a:fillRect/>
          </a:stretch>
        </p:blipFill>
        <p:spPr bwMode="auto">
          <a:xfrm>
            <a:off x="285720" y="3000372"/>
            <a:ext cx="3438656" cy="2571768"/>
          </a:xfrm>
          <a:prstGeom prst="rect">
            <a:avLst/>
          </a:prstGeom>
          <a:noFill/>
        </p:spPr>
      </p:pic>
      <p:sp>
        <p:nvSpPr>
          <p:cNvPr id="12" name="Прямоугольник 11">
            <a:hlinkClick r:id="rId4"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292"/>
                                        </p:tgtEl>
                                        <p:attrNameLst>
                                          <p:attrName>style.visibility</p:attrName>
                                        </p:attrNameLst>
                                      </p:cBhvr>
                                      <p:to>
                                        <p:strVal val="visible"/>
                                      </p:to>
                                    </p:set>
                                    <p:animEffect transition="in" filter="dissolve">
                                      <p:cBhvr>
                                        <p:cTn id="11" dur="500"/>
                                        <p:tgtEl>
                                          <p:spTgt spid="1229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2291"/>
                                        </p:tgtEl>
                                        <p:attrNameLst>
                                          <p:attrName>style.visibility</p:attrName>
                                        </p:attrNameLst>
                                      </p:cBhvr>
                                      <p:to>
                                        <p:strVal val="visible"/>
                                      </p:to>
                                    </p:set>
                                    <p:animEffect transition="in" filter="dissolve">
                                      <p:cBhvr>
                                        <p:cTn id="15" dur="500"/>
                                        <p:tgtEl>
                                          <p:spTgt spid="12291"/>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7"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Стрелка вправо 8">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Спасение и транспортировка утопающего</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785794"/>
            <a:ext cx="4714908" cy="49292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lgn="just"/>
            <a:r>
              <a:rPr lang="ru-RU" sz="1200" b="1" dirty="0" smtClean="0">
                <a:solidFill>
                  <a:schemeClr val="tx1"/>
                </a:solidFill>
              </a:rPr>
              <a:t>Тактика поведения при транспортировке утопающего зависит от его состояния.</a:t>
            </a:r>
          </a:p>
          <a:p>
            <a:pPr indent="447675" algn="just"/>
            <a:r>
              <a:rPr lang="ru-RU" sz="1200" i="1" u="sng" dirty="0" smtClean="0">
                <a:solidFill>
                  <a:schemeClr val="tx1"/>
                </a:solidFill>
              </a:rPr>
              <a:t>Если человек в панике </a:t>
            </a:r>
            <a:r>
              <a:rPr lang="ru-RU" sz="1200" dirty="0" smtClean="0">
                <a:solidFill>
                  <a:schemeClr val="tx1"/>
                </a:solidFill>
              </a:rPr>
              <a:t>хаотично хватается за вас, сначала постарайтесь расслабиться и погрузиться с ним под воду. Затем, когда он отпустит вас и устремится к поверхности, у вас будет шанс правильно его ухватить.</a:t>
            </a:r>
          </a:p>
          <a:p>
            <a:pPr indent="447675" algn="just"/>
            <a:r>
              <a:rPr lang="ru-RU" sz="1200" dirty="0" smtClean="0">
                <a:solidFill>
                  <a:schemeClr val="tx1"/>
                </a:solidFill>
              </a:rPr>
              <a:t>Если потерпевший все же уцепился, спасатель должен освободиться от его хватки, </a:t>
            </a:r>
            <a:r>
              <a:rPr lang="ru-RU" sz="1200" b="1" i="1" dirty="0" smtClean="0">
                <a:solidFill>
                  <a:schemeClr val="tx1"/>
                </a:solidFill>
              </a:rPr>
              <a:t>даже применяя силу.</a:t>
            </a:r>
            <a:r>
              <a:rPr lang="ru-RU" sz="1200" dirty="0" smtClean="0">
                <a:solidFill>
                  <a:schemeClr val="tx1"/>
                </a:solidFill>
              </a:rPr>
              <a:t> При захвате кистей они резко поворачиваются в сторону больших пальцев утопающего, который при этом отталкивается ногами. При хватке за шею спереди производится толчок в подбородок с зажатием ноздрей. При зажатии шеи сзади спасатель резко выворачивает локоть вверх, а сам подныривает под него. Освободившись, спасатель разворачивает потерпевшего спиной к себе и тянет к берегу.</a:t>
            </a:r>
          </a:p>
          <a:p>
            <a:pPr indent="447675" algn="just"/>
            <a:r>
              <a:rPr lang="ru-RU" sz="1200" dirty="0" smtClean="0">
                <a:solidFill>
                  <a:schemeClr val="tx1"/>
                </a:solidFill>
              </a:rPr>
              <a:t>Идеальный вариант обхвата – со стороны спины завести удобную вам руку под руку тонущего и схватиться за его противоположное плечо. Плыть в этом случае придется боком, используя одну свободную руку.</a:t>
            </a:r>
            <a:endParaRPr lang="ru-RU" sz="1200" dirty="0">
              <a:solidFill>
                <a:schemeClr val="tx1"/>
              </a:solidFill>
            </a:endParaRPr>
          </a:p>
        </p:txBody>
      </p:sp>
      <p:pic>
        <p:nvPicPr>
          <p:cNvPr id="13316" name="Picture 4" descr="C:\Users\123\Desktop\Купание\b_300_0_16777215_00_images_zdorove-i-meditsina_narodnaya-meditsina_pervaya-pomoshch_spasenie-utopayushchikh_spasenie-utopayushchikh-3.jpg"/>
          <p:cNvPicPr>
            <a:picLocks noChangeAspect="1" noChangeArrowheads="1"/>
          </p:cNvPicPr>
          <p:nvPr/>
        </p:nvPicPr>
        <p:blipFill>
          <a:blip r:embed="rId2"/>
          <a:srcRect b="64655"/>
          <a:stretch>
            <a:fillRect/>
          </a:stretch>
        </p:blipFill>
        <p:spPr bwMode="auto">
          <a:xfrm>
            <a:off x="5000627" y="857231"/>
            <a:ext cx="3864603" cy="2071703"/>
          </a:xfrm>
          <a:prstGeom prst="rect">
            <a:avLst/>
          </a:prstGeom>
          <a:noFill/>
        </p:spPr>
      </p:pic>
      <p:pic>
        <p:nvPicPr>
          <p:cNvPr id="10" name="Picture 4" descr="C:\Users\123\Desktop\Купание\b_300_0_16777215_00_images_zdorove-i-meditsina_narodnaya-meditsina_pervaya-pomoshch_spasenie-utopayushchikh_spasenie-utopayushchikh-3.jpg"/>
          <p:cNvPicPr>
            <a:picLocks noChangeAspect="1" noChangeArrowheads="1"/>
          </p:cNvPicPr>
          <p:nvPr/>
        </p:nvPicPr>
        <p:blipFill>
          <a:blip r:embed="rId2"/>
          <a:srcRect t="35182" b="20840"/>
          <a:stretch>
            <a:fillRect/>
          </a:stretch>
        </p:blipFill>
        <p:spPr bwMode="auto">
          <a:xfrm>
            <a:off x="5011721" y="2936864"/>
            <a:ext cx="3916379" cy="2612230"/>
          </a:xfrm>
          <a:prstGeom prst="rect">
            <a:avLst/>
          </a:prstGeom>
          <a:noFill/>
        </p:spPr>
      </p:pic>
      <p:sp>
        <p:nvSpPr>
          <p:cNvPr id="13" name="Прямоугольник 12">
            <a:hlinkClick r:id="rId3"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3316"/>
                                        </p:tgtEl>
                                        <p:attrNameLst>
                                          <p:attrName>style.visibility</p:attrName>
                                        </p:attrNameLst>
                                      </p:cBhvr>
                                      <p:to>
                                        <p:strVal val="visible"/>
                                      </p:to>
                                    </p:set>
                                    <p:animEffect transition="in" filter="barn(outVertical)">
                                      <p:cBhvr>
                                        <p:cTn id="11" dur="500"/>
                                        <p:tgtEl>
                                          <p:spTgt spid="13316"/>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Horizontal)">
                                      <p:cBhvr>
                                        <p:cTn id="15" dur="500"/>
                                        <p:tgtEl>
                                          <p:spTgt spid="10"/>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7"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Стрелка вправо 8">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Спасение и транспортировка утопающего</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785794"/>
            <a:ext cx="8715436" cy="19288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lgn="just"/>
            <a:r>
              <a:rPr lang="ru-RU" sz="1200" i="1" u="sng" dirty="0" smtClean="0">
                <a:solidFill>
                  <a:schemeClr val="tx1"/>
                </a:solidFill>
              </a:rPr>
              <a:t>Если человек ведет себя спокойно,</a:t>
            </a:r>
            <a:r>
              <a:rPr lang="ru-RU" sz="1200" dirty="0" smtClean="0">
                <a:solidFill>
                  <a:schemeClr val="tx1"/>
                </a:solidFill>
              </a:rPr>
              <a:t> его можно транспортировать и другими способами.</a:t>
            </a:r>
          </a:p>
          <a:p>
            <a:pPr indent="447675" algn="just"/>
            <a:r>
              <a:rPr lang="ru-RU" sz="1200" dirty="0" smtClean="0">
                <a:solidFill>
                  <a:schemeClr val="tx1"/>
                </a:solidFill>
              </a:rPr>
              <a:t>Например, лежа спиной на воде, можно одной или обеими руками удерживать его подбородок над водой. Если держать подбородок одной рукой, можно использовать вторую для гребли. Еще один вариант – завести свою сильную руку под такую же руку тонущего и ею же поддерживать его подбородок.</a:t>
            </a:r>
          </a:p>
          <a:p>
            <a:pPr indent="447675" algn="just"/>
            <a:r>
              <a:rPr lang="ru-RU" sz="1200" dirty="0" smtClean="0">
                <a:solidFill>
                  <a:schemeClr val="tx1"/>
                </a:solidFill>
              </a:rPr>
              <a:t>Можно держать утопающего сзади за руку, лежащую на его груди и проходящую через подмышечную впадину второй руки.</a:t>
            </a:r>
          </a:p>
          <a:p>
            <a:pPr indent="447675" algn="just"/>
            <a:r>
              <a:rPr lang="ru-RU" sz="1200" dirty="0" smtClean="0">
                <a:solidFill>
                  <a:schemeClr val="tx1"/>
                </a:solidFill>
              </a:rPr>
              <a:t>Если человек вследствие потери сознания или обессиливания погрузился на </a:t>
            </a:r>
            <a:r>
              <a:rPr lang="ru-RU" sz="1200" dirty="0" smtClean="0">
                <a:solidFill>
                  <a:schemeClr val="tx1"/>
                </a:solidFill>
              </a:rPr>
              <a:t>дно, </a:t>
            </a:r>
            <a:r>
              <a:rPr lang="ru-RU" sz="1200" dirty="0" smtClean="0">
                <a:solidFill>
                  <a:schemeClr val="tx1"/>
                </a:solidFill>
              </a:rPr>
              <a:t>и лежит вверх лицом, к нему подплывают со стороны головы, подхватывают подмышки и всплывают на поверхность. При положении лицом вниз подход совершается со стороны ног, захват – опять же подмышки, и при всплытии тонущий переворачивается лицом вверх.</a:t>
            </a:r>
          </a:p>
          <a:p>
            <a:pPr indent="447675" algn="just"/>
            <a:r>
              <a:rPr lang="ru-RU" sz="1200" dirty="0" smtClean="0">
                <a:solidFill>
                  <a:schemeClr val="tx1"/>
                </a:solidFill>
              </a:rPr>
              <a:t>Вариант, с помощью которого лучше осуществлять спасение утопающего, подскажет ситуация.</a:t>
            </a:r>
            <a:endParaRPr lang="ru-RU" sz="1200" dirty="0">
              <a:solidFill>
                <a:schemeClr val="tx1"/>
              </a:solidFill>
            </a:endParaRPr>
          </a:p>
        </p:txBody>
      </p:sp>
      <p:pic>
        <p:nvPicPr>
          <p:cNvPr id="14338" name="Picture 2" descr="C:\Users\123\Desktop\Купание\bgddeti39.jpg"/>
          <p:cNvPicPr>
            <a:picLocks noChangeAspect="1" noChangeArrowheads="1"/>
          </p:cNvPicPr>
          <p:nvPr/>
        </p:nvPicPr>
        <p:blipFill>
          <a:blip r:embed="rId2"/>
          <a:srcRect b="67755"/>
          <a:stretch>
            <a:fillRect/>
          </a:stretch>
        </p:blipFill>
        <p:spPr bwMode="auto">
          <a:xfrm>
            <a:off x="928661" y="4357694"/>
            <a:ext cx="4857785" cy="1500198"/>
          </a:xfrm>
          <a:prstGeom prst="rect">
            <a:avLst/>
          </a:prstGeom>
          <a:noFill/>
        </p:spPr>
      </p:pic>
      <p:pic>
        <p:nvPicPr>
          <p:cNvPr id="10" name="Picture 2" descr="C:\Users\123\Desktop\Купание\bgddeti39.jpg"/>
          <p:cNvPicPr>
            <a:picLocks noChangeAspect="1" noChangeArrowheads="1"/>
          </p:cNvPicPr>
          <p:nvPr/>
        </p:nvPicPr>
        <p:blipFill>
          <a:blip r:embed="rId2"/>
          <a:srcRect t="67561" r="50291"/>
          <a:stretch>
            <a:fillRect/>
          </a:stretch>
        </p:blipFill>
        <p:spPr bwMode="auto">
          <a:xfrm>
            <a:off x="5883268" y="2778120"/>
            <a:ext cx="2400278" cy="1500198"/>
          </a:xfrm>
          <a:prstGeom prst="rect">
            <a:avLst/>
          </a:prstGeom>
          <a:noFill/>
        </p:spPr>
      </p:pic>
      <p:pic>
        <p:nvPicPr>
          <p:cNvPr id="11" name="Picture 2" descr="C:\Users\123\Desktop\Купание\bgddeti39.jpg"/>
          <p:cNvPicPr>
            <a:picLocks noChangeAspect="1" noChangeArrowheads="1"/>
          </p:cNvPicPr>
          <p:nvPr/>
        </p:nvPicPr>
        <p:blipFill>
          <a:blip r:embed="rId2"/>
          <a:srcRect t="33781" r="66" b="33735"/>
          <a:stretch>
            <a:fillRect/>
          </a:stretch>
        </p:blipFill>
        <p:spPr bwMode="auto">
          <a:xfrm>
            <a:off x="928662" y="2786058"/>
            <a:ext cx="4854564" cy="1511292"/>
          </a:xfrm>
          <a:prstGeom prst="rect">
            <a:avLst/>
          </a:prstGeom>
          <a:noFill/>
        </p:spPr>
      </p:pic>
      <p:pic>
        <p:nvPicPr>
          <p:cNvPr id="12" name="Picture 2" descr="C:\Users\123\Desktop\Купание\bgddeti39.jpg"/>
          <p:cNvPicPr>
            <a:picLocks noChangeAspect="1" noChangeArrowheads="1"/>
          </p:cNvPicPr>
          <p:nvPr/>
        </p:nvPicPr>
        <p:blipFill>
          <a:blip r:embed="rId2"/>
          <a:srcRect l="51235" t="67561"/>
          <a:stretch>
            <a:fillRect/>
          </a:stretch>
        </p:blipFill>
        <p:spPr bwMode="auto">
          <a:xfrm>
            <a:off x="5883267" y="4322762"/>
            <a:ext cx="2345839" cy="1494573"/>
          </a:xfrm>
          <a:prstGeom prst="rect">
            <a:avLst/>
          </a:prstGeom>
          <a:noFill/>
        </p:spPr>
      </p:pic>
      <p:sp>
        <p:nvSpPr>
          <p:cNvPr id="15" name="Прямоугольник 14">
            <a:hlinkClick r:id="rId3"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22"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wipe(up)">
                                      <p:cBhvr>
                                        <p:cTn id="18" dur="500"/>
                                        <p:tgtEl>
                                          <p:spTgt spid="14338"/>
                                        </p:tgtEl>
                                      </p:cBhvr>
                                    </p:animEffect>
                                  </p:childTnLst>
                                </p:cTn>
                              </p:par>
                              <p:par>
                                <p:cTn id="19" presetID="2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7"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Спасение и транспортировка утопающего</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785794"/>
            <a:ext cx="8715436" cy="19288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lgn="just"/>
            <a:r>
              <a:rPr lang="ru-RU" sz="1100" b="1" dirty="0" smtClean="0">
                <a:solidFill>
                  <a:schemeClr val="tx1"/>
                </a:solidFill>
              </a:rPr>
              <a:t>Спасаем тонущего зимой.</a:t>
            </a:r>
            <a:endParaRPr lang="ru-RU" sz="1100" dirty="0" smtClean="0">
              <a:solidFill>
                <a:schemeClr val="tx1"/>
              </a:solidFill>
            </a:endParaRPr>
          </a:p>
          <a:p>
            <a:pPr indent="447675" algn="just"/>
            <a:r>
              <a:rPr lang="ru-RU" sz="1100" dirty="0" smtClean="0">
                <a:solidFill>
                  <a:schemeClr val="tx1"/>
                </a:solidFill>
              </a:rPr>
              <a:t>Алгоритм спасения утопающего, под которым провалился лед, совсем иной. Здесь важно, не теряя ни минуты. О происшествии необходимо сообщить в МЧС России по телефону </a:t>
            </a:r>
            <a:r>
              <a:rPr lang="ru-RU" sz="1400" b="1" i="1" dirty="0" smtClean="0">
                <a:solidFill>
                  <a:srgbClr val="FF0000"/>
                </a:solidFill>
              </a:rPr>
              <a:t>01</a:t>
            </a:r>
            <a:r>
              <a:rPr lang="ru-RU" sz="1100" dirty="0" smtClean="0">
                <a:solidFill>
                  <a:schemeClr val="tx1"/>
                </a:solidFill>
              </a:rPr>
              <a:t>, либо через единую дежурно диспетчерскую службу по телефону </a:t>
            </a:r>
            <a:r>
              <a:rPr lang="ru-RU" sz="1400" b="1" i="1" dirty="0" smtClean="0">
                <a:solidFill>
                  <a:srgbClr val="FF0000"/>
                </a:solidFill>
              </a:rPr>
              <a:t>112</a:t>
            </a:r>
            <a:r>
              <a:rPr lang="ru-RU" sz="1100" b="1" i="1" dirty="0" smtClean="0">
                <a:solidFill>
                  <a:schemeClr val="tx1"/>
                </a:solidFill>
              </a:rPr>
              <a:t>.</a:t>
            </a:r>
            <a:endParaRPr lang="ru-RU" sz="1100" dirty="0" smtClean="0">
              <a:solidFill>
                <a:schemeClr val="tx1"/>
              </a:solidFill>
            </a:endParaRPr>
          </a:p>
          <a:p>
            <a:pPr indent="447675" algn="just"/>
            <a:r>
              <a:rPr lang="ru-RU" sz="1100" dirty="0" smtClean="0">
                <a:solidFill>
                  <a:schemeClr val="tx1"/>
                </a:solidFill>
              </a:rPr>
              <a:t>Пока они добираются к месту несчастного случая, можно аккуратно помочь пострадавшему выбраться из ледяной воды. Для этого необходимо вооружиться палкой, поясом, шарфом или другим предметом, за второй конец которого может ухватиться жертва.</a:t>
            </a:r>
          </a:p>
          <a:p>
            <a:pPr indent="447675" algn="just"/>
            <a:r>
              <a:rPr lang="ru-RU" sz="1100" dirty="0" smtClean="0">
                <a:solidFill>
                  <a:schemeClr val="tx1"/>
                </a:solidFill>
              </a:rPr>
              <a:t>Добираться к пострадавшему следует со стороны самого толстого льда. Делать это нужно только ползком, широко расставив руки и ноги, лучше под себя подложить какой-либо деревянный предмет – доску, лыжи, палки – для увеличения площади опоры. Бросать тонущему веревки, связанные ремни, шарфы, а также санки, лыжи или длинномерные предметы нужно за 3-4 метра от полыньи.</a:t>
            </a:r>
          </a:p>
          <a:p>
            <a:pPr indent="447675" algn="just"/>
            <a:r>
              <a:rPr lang="ru-RU" sz="1100" dirty="0" smtClean="0">
                <a:solidFill>
                  <a:schemeClr val="tx1"/>
                </a:solidFill>
              </a:rPr>
              <a:t>Добираясь по льду до берега, старайтесь, не приближаться друг к другу, медленно ползти, избегая резких движений.</a:t>
            </a:r>
          </a:p>
          <a:p>
            <a:pPr indent="447675" algn="just"/>
            <a:r>
              <a:rPr lang="ru-RU" sz="1100" dirty="0" smtClean="0">
                <a:solidFill>
                  <a:schemeClr val="tx1"/>
                </a:solidFill>
              </a:rPr>
              <a:t>После извлечения пострадавшего на твердую поверхность необходимо начать оказывать первую медицинскую помощь, до самого приезда специализированных спасательных служб.</a:t>
            </a:r>
          </a:p>
        </p:txBody>
      </p:sp>
      <p:pic>
        <p:nvPicPr>
          <p:cNvPr id="3079" name="Picture 7" descr="C:\Users\123\Desktop\Купание\2.jpg"/>
          <p:cNvPicPr>
            <a:picLocks noChangeAspect="1" noChangeArrowheads="1"/>
          </p:cNvPicPr>
          <p:nvPr/>
        </p:nvPicPr>
        <p:blipFill>
          <a:blip r:embed="rId2"/>
          <a:srcRect l="7377" t="13216" r="6557" b="7488"/>
          <a:stretch>
            <a:fillRect/>
          </a:stretch>
        </p:blipFill>
        <p:spPr bwMode="auto">
          <a:xfrm>
            <a:off x="3357554" y="2786058"/>
            <a:ext cx="2154101" cy="1477098"/>
          </a:xfrm>
          <a:prstGeom prst="rect">
            <a:avLst/>
          </a:prstGeom>
          <a:noFill/>
          <a:ln>
            <a:noFill/>
          </a:ln>
        </p:spPr>
      </p:pic>
      <p:pic>
        <p:nvPicPr>
          <p:cNvPr id="3080" name="Picture 8" descr="C:\Users\123\Desktop\Купание\3.jpg"/>
          <p:cNvPicPr>
            <a:picLocks noChangeAspect="1" noChangeArrowheads="1"/>
          </p:cNvPicPr>
          <p:nvPr/>
        </p:nvPicPr>
        <p:blipFill>
          <a:blip r:embed="rId3"/>
          <a:srcRect l="10204" t="12931" r="510" b="3017"/>
          <a:stretch>
            <a:fillRect/>
          </a:stretch>
        </p:blipFill>
        <p:spPr bwMode="auto">
          <a:xfrm>
            <a:off x="6500826" y="2786058"/>
            <a:ext cx="2098178" cy="1558647"/>
          </a:xfrm>
          <a:prstGeom prst="rect">
            <a:avLst/>
          </a:prstGeom>
          <a:noFill/>
          <a:ln>
            <a:noFill/>
          </a:ln>
        </p:spPr>
      </p:pic>
      <p:pic>
        <p:nvPicPr>
          <p:cNvPr id="3081" name="Picture 9" descr="C:\Users\123\Desktop\Купание\4.jpg"/>
          <p:cNvPicPr>
            <a:picLocks noChangeAspect="1" noChangeArrowheads="1"/>
          </p:cNvPicPr>
          <p:nvPr/>
        </p:nvPicPr>
        <p:blipFill>
          <a:blip r:embed="rId4"/>
          <a:srcRect l="7525" t="14764" r="4682" b="11417"/>
          <a:stretch>
            <a:fillRect/>
          </a:stretch>
        </p:blipFill>
        <p:spPr bwMode="auto">
          <a:xfrm>
            <a:off x="2071670" y="4357694"/>
            <a:ext cx="2013252" cy="1438037"/>
          </a:xfrm>
          <a:prstGeom prst="rect">
            <a:avLst/>
          </a:prstGeom>
          <a:noFill/>
          <a:ln>
            <a:noFill/>
          </a:ln>
        </p:spPr>
      </p:pic>
      <p:pic>
        <p:nvPicPr>
          <p:cNvPr id="3082" name="Picture 10" descr="C:\Users\123\Desktop\Купание\5.jpg"/>
          <p:cNvPicPr>
            <a:picLocks noChangeAspect="1" noChangeArrowheads="1"/>
          </p:cNvPicPr>
          <p:nvPr/>
        </p:nvPicPr>
        <p:blipFill>
          <a:blip r:embed="rId5"/>
          <a:srcRect l="7258" t="15509" r="5645" b="11585"/>
          <a:stretch>
            <a:fillRect/>
          </a:stretch>
        </p:blipFill>
        <p:spPr bwMode="auto">
          <a:xfrm>
            <a:off x="4714876" y="4357694"/>
            <a:ext cx="2150933" cy="1428760"/>
          </a:xfrm>
          <a:prstGeom prst="rect">
            <a:avLst/>
          </a:prstGeom>
          <a:noFill/>
          <a:ln>
            <a:noFill/>
          </a:ln>
        </p:spPr>
      </p:pic>
      <p:pic>
        <p:nvPicPr>
          <p:cNvPr id="3083" name="Picture 11" descr="C:\Users\123\Desktop\Купание\1.jpg"/>
          <p:cNvPicPr>
            <a:picLocks noChangeAspect="1" noChangeArrowheads="1"/>
          </p:cNvPicPr>
          <p:nvPr/>
        </p:nvPicPr>
        <p:blipFill>
          <a:blip r:embed="rId6"/>
          <a:srcRect b="4440"/>
          <a:stretch>
            <a:fillRect/>
          </a:stretch>
        </p:blipFill>
        <p:spPr bwMode="auto">
          <a:xfrm>
            <a:off x="428596" y="2786058"/>
            <a:ext cx="2101050" cy="1460193"/>
          </a:xfrm>
          <a:prstGeom prst="rect">
            <a:avLst/>
          </a:prstGeom>
          <a:noFill/>
          <a:ln>
            <a:noFill/>
          </a:ln>
        </p:spPr>
      </p:pic>
      <p:sp>
        <p:nvSpPr>
          <p:cNvPr id="13" name="Прямоугольник 12">
            <a:hlinkClick r:id="rId7"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3083"/>
                                        </p:tgtEl>
                                        <p:attrNameLst>
                                          <p:attrName>style.visibility</p:attrName>
                                        </p:attrNameLst>
                                      </p:cBhvr>
                                      <p:to>
                                        <p:strVal val="visible"/>
                                      </p:to>
                                    </p:set>
                                    <p:anim calcmode="lin" valueType="num">
                                      <p:cBhvr>
                                        <p:cTn id="11" dur="500" fill="hold"/>
                                        <p:tgtEl>
                                          <p:spTgt spid="3083"/>
                                        </p:tgtEl>
                                        <p:attrNameLst>
                                          <p:attrName>ppt_w</p:attrName>
                                        </p:attrNameLst>
                                      </p:cBhvr>
                                      <p:tavLst>
                                        <p:tav tm="0">
                                          <p:val>
                                            <p:fltVal val="0"/>
                                          </p:val>
                                        </p:tav>
                                        <p:tav tm="100000">
                                          <p:val>
                                            <p:strVal val="#ppt_w"/>
                                          </p:val>
                                        </p:tav>
                                      </p:tavLst>
                                    </p:anim>
                                    <p:anim calcmode="lin" valueType="num">
                                      <p:cBhvr>
                                        <p:cTn id="12" dur="500" fill="hold"/>
                                        <p:tgtEl>
                                          <p:spTgt spid="308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3079"/>
                                        </p:tgtEl>
                                        <p:attrNameLst>
                                          <p:attrName>style.visibility</p:attrName>
                                        </p:attrNameLst>
                                      </p:cBhvr>
                                      <p:to>
                                        <p:strVal val="visible"/>
                                      </p:to>
                                    </p:set>
                                    <p:anim calcmode="lin" valueType="num">
                                      <p:cBhvr>
                                        <p:cTn id="16" dur="500" fill="hold"/>
                                        <p:tgtEl>
                                          <p:spTgt spid="3079"/>
                                        </p:tgtEl>
                                        <p:attrNameLst>
                                          <p:attrName>ppt_w</p:attrName>
                                        </p:attrNameLst>
                                      </p:cBhvr>
                                      <p:tavLst>
                                        <p:tav tm="0">
                                          <p:val>
                                            <p:fltVal val="0"/>
                                          </p:val>
                                        </p:tav>
                                        <p:tav tm="100000">
                                          <p:val>
                                            <p:strVal val="#ppt_w"/>
                                          </p:val>
                                        </p:tav>
                                      </p:tavLst>
                                    </p:anim>
                                    <p:anim calcmode="lin" valueType="num">
                                      <p:cBhvr>
                                        <p:cTn id="17" dur="500" fill="hold"/>
                                        <p:tgtEl>
                                          <p:spTgt spid="3079"/>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7" presetClass="entr" presetSubtype="10" fill="hold" nodeType="afterEffect">
                                  <p:stCondLst>
                                    <p:cond delay="0"/>
                                  </p:stCondLst>
                                  <p:childTnLst>
                                    <p:set>
                                      <p:cBhvr>
                                        <p:cTn id="20" dur="1" fill="hold">
                                          <p:stCondLst>
                                            <p:cond delay="0"/>
                                          </p:stCondLst>
                                        </p:cTn>
                                        <p:tgtEl>
                                          <p:spTgt spid="3080"/>
                                        </p:tgtEl>
                                        <p:attrNameLst>
                                          <p:attrName>style.visibility</p:attrName>
                                        </p:attrNameLst>
                                      </p:cBhvr>
                                      <p:to>
                                        <p:strVal val="visible"/>
                                      </p:to>
                                    </p:set>
                                    <p:anim calcmode="lin" valueType="num">
                                      <p:cBhvr>
                                        <p:cTn id="21" dur="500" fill="hold"/>
                                        <p:tgtEl>
                                          <p:spTgt spid="3080"/>
                                        </p:tgtEl>
                                        <p:attrNameLst>
                                          <p:attrName>ppt_w</p:attrName>
                                        </p:attrNameLst>
                                      </p:cBhvr>
                                      <p:tavLst>
                                        <p:tav tm="0">
                                          <p:val>
                                            <p:fltVal val="0"/>
                                          </p:val>
                                        </p:tav>
                                        <p:tav tm="100000">
                                          <p:val>
                                            <p:strVal val="#ppt_w"/>
                                          </p:val>
                                        </p:tav>
                                      </p:tavLst>
                                    </p:anim>
                                    <p:anim calcmode="lin" valueType="num">
                                      <p:cBhvr>
                                        <p:cTn id="22" dur="500" fill="hold"/>
                                        <p:tgtEl>
                                          <p:spTgt spid="3080"/>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7" presetClass="entr" presetSubtype="10" fill="hold" nodeType="afterEffect">
                                  <p:stCondLst>
                                    <p:cond delay="0"/>
                                  </p:stCondLst>
                                  <p:childTnLst>
                                    <p:set>
                                      <p:cBhvr>
                                        <p:cTn id="25" dur="1" fill="hold">
                                          <p:stCondLst>
                                            <p:cond delay="0"/>
                                          </p:stCondLst>
                                        </p:cTn>
                                        <p:tgtEl>
                                          <p:spTgt spid="3081"/>
                                        </p:tgtEl>
                                        <p:attrNameLst>
                                          <p:attrName>style.visibility</p:attrName>
                                        </p:attrNameLst>
                                      </p:cBhvr>
                                      <p:to>
                                        <p:strVal val="visible"/>
                                      </p:to>
                                    </p:set>
                                    <p:anim calcmode="lin" valueType="num">
                                      <p:cBhvr>
                                        <p:cTn id="26" dur="500" fill="hold"/>
                                        <p:tgtEl>
                                          <p:spTgt spid="3081"/>
                                        </p:tgtEl>
                                        <p:attrNameLst>
                                          <p:attrName>ppt_w</p:attrName>
                                        </p:attrNameLst>
                                      </p:cBhvr>
                                      <p:tavLst>
                                        <p:tav tm="0">
                                          <p:val>
                                            <p:fltVal val="0"/>
                                          </p:val>
                                        </p:tav>
                                        <p:tav tm="100000">
                                          <p:val>
                                            <p:strVal val="#ppt_w"/>
                                          </p:val>
                                        </p:tav>
                                      </p:tavLst>
                                    </p:anim>
                                    <p:anim calcmode="lin" valueType="num">
                                      <p:cBhvr>
                                        <p:cTn id="27" dur="500" fill="hold"/>
                                        <p:tgtEl>
                                          <p:spTgt spid="3081"/>
                                        </p:tgtEl>
                                        <p:attrNameLst>
                                          <p:attrName>ppt_h</p:attrName>
                                        </p:attrNameLst>
                                      </p:cBhvr>
                                      <p:tavLst>
                                        <p:tav tm="0">
                                          <p:val>
                                            <p:strVal val="#ppt_h"/>
                                          </p:val>
                                        </p:tav>
                                        <p:tav tm="100000">
                                          <p:val>
                                            <p:strVal val="#ppt_h"/>
                                          </p:val>
                                        </p:tav>
                                      </p:tavLst>
                                    </p:anim>
                                  </p:childTnLst>
                                </p:cTn>
                              </p:par>
                            </p:childTnLst>
                          </p:cTn>
                        </p:par>
                        <p:par>
                          <p:cTn id="28" fill="hold">
                            <p:stCondLst>
                              <p:cond delay="2500"/>
                            </p:stCondLst>
                            <p:childTnLst>
                              <p:par>
                                <p:cTn id="29" presetID="17" presetClass="entr" presetSubtype="10" fill="hold" nodeType="afterEffect">
                                  <p:stCondLst>
                                    <p:cond delay="0"/>
                                  </p:stCondLst>
                                  <p:childTnLst>
                                    <p:set>
                                      <p:cBhvr>
                                        <p:cTn id="30" dur="1" fill="hold">
                                          <p:stCondLst>
                                            <p:cond delay="0"/>
                                          </p:stCondLst>
                                        </p:cTn>
                                        <p:tgtEl>
                                          <p:spTgt spid="3082"/>
                                        </p:tgtEl>
                                        <p:attrNameLst>
                                          <p:attrName>style.visibility</p:attrName>
                                        </p:attrNameLst>
                                      </p:cBhvr>
                                      <p:to>
                                        <p:strVal val="visible"/>
                                      </p:to>
                                    </p:set>
                                    <p:anim calcmode="lin" valueType="num">
                                      <p:cBhvr>
                                        <p:cTn id="31" dur="500" fill="hold"/>
                                        <p:tgtEl>
                                          <p:spTgt spid="3082"/>
                                        </p:tgtEl>
                                        <p:attrNameLst>
                                          <p:attrName>ppt_w</p:attrName>
                                        </p:attrNameLst>
                                      </p:cBhvr>
                                      <p:tavLst>
                                        <p:tav tm="0">
                                          <p:val>
                                            <p:fltVal val="0"/>
                                          </p:val>
                                        </p:tav>
                                        <p:tav tm="100000">
                                          <p:val>
                                            <p:strVal val="#ppt_w"/>
                                          </p:val>
                                        </p:tav>
                                      </p:tavLst>
                                    </p:anim>
                                    <p:anim calcmode="lin" valueType="num">
                                      <p:cBhvr>
                                        <p:cTn id="32" dur="500" fill="hold"/>
                                        <p:tgtEl>
                                          <p:spTgt spid="3082"/>
                                        </p:tgtEl>
                                        <p:attrNameLst>
                                          <p:attrName>ppt_h</p:attrName>
                                        </p:attrNameLst>
                                      </p:cBhvr>
                                      <p:tavLst>
                                        <p:tav tm="0">
                                          <p:val>
                                            <p:strVal val="#ppt_h"/>
                                          </p:val>
                                        </p:tav>
                                        <p:tav tm="100000">
                                          <p:val>
                                            <p:strVal val="#ppt_h"/>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2" presetClass="entr" presetSubtype="4"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трелка вправо 8">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785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Оказание первой помощи утопающему, </a:t>
            </a:r>
            <a:b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сердечно-легочная реанимация</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928670"/>
            <a:ext cx="8715436" cy="27146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a:r>
              <a:rPr lang="ru-RU" sz="1100" dirty="0" smtClean="0">
                <a:solidFill>
                  <a:schemeClr val="tx1"/>
                </a:solidFill>
              </a:rPr>
              <a:t>Все предельно просто, если извлеченный из воды человек в сознании. Основные действия будут направлены на то, чтобы согреть его и успокоить.</a:t>
            </a:r>
          </a:p>
          <a:p>
            <a:pPr indent="355600" algn="just"/>
            <a:r>
              <a:rPr lang="ru-RU" sz="1100" dirty="0" smtClean="0">
                <a:solidFill>
                  <a:schemeClr val="tx1"/>
                </a:solidFill>
              </a:rPr>
              <a:t>Если человек без сознания, первое, что нужно сделать – удалить воду из дыхательных путей. </a:t>
            </a:r>
          </a:p>
          <a:p>
            <a:pPr indent="355600" algn="just"/>
            <a:r>
              <a:rPr lang="ru-RU" sz="1100" dirty="0" smtClean="0">
                <a:solidFill>
                  <a:schemeClr val="tx1"/>
                </a:solidFill>
              </a:rPr>
              <a:t>Пострадавшего кладут животом на согнутое колено оказывающего помощь таким образом, чтобы голова была ниже грудной клетки, и любой тканью (платком, куском материи, частью одежды) удаляют из полости рта и глотки воду, песок, водоросли, рвотные массы. Затем несколькими энергичными движениями сдавливают грудную клетку, выталкивая таким образом воду из трахеи и бронхов.</a:t>
            </a:r>
          </a:p>
          <a:p>
            <a:pPr indent="355600" algn="just"/>
            <a:r>
              <a:rPr lang="ru-RU" sz="1100" dirty="0" smtClean="0">
                <a:solidFill>
                  <a:schemeClr val="tx1"/>
                </a:solidFill>
              </a:rPr>
              <a:t>При синем типе утопления сначала очищаем рот и нос от водорослей, песка и т. д. Затем надавливаем на корень языка, определяя тем самым наличие рвотного рефлекса. Сохранение последнего означает, что пострадавший жив, поэтому первостепенной задачей будет являться удаление воды из легких и желудка. Для этого потерпевшего переворачиваем на живот, голову поворачиваем набок, несколько раз вызываем у него рвоту. Далее повторяем эти действия через каждые 5-10 минут, пока изо рта и носа не прекратит выделяться вода. Необходимо следить за дыханием и пульсом, быть готовым к выполнению реанимации.</a:t>
            </a:r>
          </a:p>
          <a:p>
            <a:pPr indent="355600" algn="just"/>
            <a:r>
              <a:rPr lang="ru-RU" sz="1100" dirty="0" smtClean="0">
                <a:solidFill>
                  <a:schemeClr val="tx1"/>
                </a:solidFill>
              </a:rPr>
              <a:t>Если рвотный рефлекс отсутствует, необходимо срочно проверить наличие функций жизнеобеспечения организма. Скорее всего, их не будет. Поэтому на удаление воды из легких не следует тратить много времени (не более 1-2 минут), а как можно быстрее приступать к реанимации.</a:t>
            </a:r>
          </a:p>
          <a:p>
            <a:pPr indent="355600" algn="just"/>
            <a:r>
              <a:rPr lang="ru-RU" sz="1100" dirty="0" smtClean="0">
                <a:solidFill>
                  <a:schemeClr val="tx1"/>
                </a:solidFill>
              </a:rPr>
              <a:t>Если помощь оказывается маленькому ребенку, его можно перекинуть через плечо головой вниз или вообще взять за ноги и перевернуть, тем самым создавая более благоприятные условия для вытекания воды из легких.</a:t>
            </a:r>
          </a:p>
        </p:txBody>
      </p:sp>
      <p:pic>
        <p:nvPicPr>
          <p:cNvPr id="15364" name="Picture 4" descr="C:\Users\123\Desktop\Купание\slide-38.jpg"/>
          <p:cNvPicPr>
            <a:picLocks noChangeAspect="1" noChangeArrowheads="1"/>
          </p:cNvPicPr>
          <p:nvPr/>
        </p:nvPicPr>
        <p:blipFill>
          <a:blip r:embed="rId2"/>
          <a:srcRect/>
          <a:stretch>
            <a:fillRect/>
          </a:stretch>
        </p:blipFill>
        <p:spPr bwMode="auto">
          <a:xfrm>
            <a:off x="357158" y="3714752"/>
            <a:ext cx="3429024" cy="2067500"/>
          </a:xfrm>
          <a:prstGeom prst="rect">
            <a:avLst/>
          </a:prstGeom>
          <a:noFill/>
        </p:spPr>
      </p:pic>
      <p:pic>
        <p:nvPicPr>
          <p:cNvPr id="15366" name="Picture 6" descr="C:\Users\123\Desktop\Купание\mediapreview-433x300.jpg"/>
          <p:cNvPicPr>
            <a:picLocks noChangeAspect="1" noChangeArrowheads="1"/>
          </p:cNvPicPr>
          <p:nvPr/>
        </p:nvPicPr>
        <p:blipFill>
          <a:blip r:embed="rId3"/>
          <a:srcRect/>
          <a:stretch>
            <a:fillRect/>
          </a:stretch>
        </p:blipFill>
        <p:spPr bwMode="auto">
          <a:xfrm>
            <a:off x="3786182" y="3714752"/>
            <a:ext cx="2928958" cy="2029301"/>
          </a:xfrm>
          <a:prstGeom prst="rect">
            <a:avLst/>
          </a:prstGeom>
          <a:noFill/>
        </p:spPr>
      </p:pic>
      <p:pic>
        <p:nvPicPr>
          <p:cNvPr id="15367" name="Picture 7" descr="C:\Users\123\Desktop\Купание\hello_html_m944f76.png"/>
          <p:cNvPicPr>
            <a:picLocks noChangeAspect="1" noChangeArrowheads="1"/>
          </p:cNvPicPr>
          <p:nvPr/>
        </p:nvPicPr>
        <p:blipFill>
          <a:blip r:embed="rId4"/>
          <a:srcRect t="6574"/>
          <a:stretch>
            <a:fillRect/>
          </a:stretch>
        </p:blipFill>
        <p:spPr bwMode="auto">
          <a:xfrm>
            <a:off x="6715140" y="3714752"/>
            <a:ext cx="2000264" cy="2030342"/>
          </a:xfrm>
          <a:prstGeom prst="rect">
            <a:avLst/>
          </a:prstGeom>
          <a:noFill/>
        </p:spPr>
      </p:pic>
      <p:sp>
        <p:nvSpPr>
          <p:cNvPr id="13" name="Прямоугольник 12">
            <a:hlinkClick r:id="rId5"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364"/>
                                        </p:tgtEl>
                                        <p:attrNameLst>
                                          <p:attrName>style.visibility</p:attrName>
                                        </p:attrNameLst>
                                      </p:cBhvr>
                                      <p:to>
                                        <p:strVal val="visible"/>
                                      </p:to>
                                    </p:set>
                                    <p:animEffect transition="in" filter="wipe(left)">
                                      <p:cBhvr>
                                        <p:cTn id="11" dur="500"/>
                                        <p:tgtEl>
                                          <p:spTgt spid="15364"/>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5366"/>
                                        </p:tgtEl>
                                        <p:attrNameLst>
                                          <p:attrName>style.visibility</p:attrName>
                                        </p:attrNameLst>
                                      </p:cBhvr>
                                      <p:to>
                                        <p:strVal val="visible"/>
                                      </p:to>
                                    </p:set>
                                    <p:animEffect transition="in" filter="wipe(left)">
                                      <p:cBhvr>
                                        <p:cTn id="15" dur="500"/>
                                        <p:tgtEl>
                                          <p:spTgt spid="15366"/>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5367"/>
                                        </p:tgtEl>
                                        <p:attrNameLst>
                                          <p:attrName>style.visibility</p:attrName>
                                        </p:attrNameLst>
                                      </p:cBhvr>
                                      <p:to>
                                        <p:strVal val="visible"/>
                                      </p:to>
                                    </p:set>
                                    <p:animEffect transition="in" filter="wipe(left)">
                                      <p:cBhvr>
                                        <p:cTn id="19" dur="500"/>
                                        <p:tgtEl>
                                          <p:spTgt spid="15367"/>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Стрелка вправо 8">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785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Оказание первой помощи утопающему,</a:t>
            </a:r>
            <a:b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сердечно-легочная реанимация</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928670"/>
            <a:ext cx="8715436" cy="2000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a:r>
              <a:rPr lang="ru-RU" sz="1100" dirty="0" smtClean="0">
                <a:solidFill>
                  <a:schemeClr val="tx1"/>
                </a:solidFill>
              </a:rPr>
              <a:t>Сердечно-легочная реанимация всегда выполняется по определенному плану, на который не влияют причины, приведшие к клинической смерти.</a:t>
            </a:r>
          </a:p>
          <a:p>
            <a:pPr indent="355600" algn="just"/>
            <a:r>
              <a:rPr lang="ru-RU" sz="1100" dirty="0" smtClean="0">
                <a:solidFill>
                  <a:schemeClr val="tx1"/>
                </a:solidFill>
              </a:rPr>
              <a:t>Что входит в комплекс мероприятий по оживлению?</a:t>
            </a:r>
          </a:p>
          <a:p>
            <a:pPr indent="355600" algn="just"/>
            <a:r>
              <a:rPr lang="ru-RU" sz="1100" dirty="0" smtClean="0">
                <a:solidFill>
                  <a:schemeClr val="tx1"/>
                </a:solidFill>
              </a:rPr>
              <a:t>-  Восстановление проходимости дыхательных путей.</a:t>
            </a:r>
          </a:p>
          <a:p>
            <a:pPr indent="355600" algn="just"/>
            <a:r>
              <a:rPr lang="ru-RU" sz="1100" dirty="0" smtClean="0">
                <a:solidFill>
                  <a:schemeClr val="tx1"/>
                </a:solidFill>
              </a:rPr>
              <a:t>-  Искусственное дыхание.</a:t>
            </a:r>
          </a:p>
          <a:p>
            <a:pPr indent="355600" algn="just"/>
            <a:r>
              <a:rPr lang="ru-RU" sz="1100" dirty="0" smtClean="0">
                <a:solidFill>
                  <a:schemeClr val="tx1"/>
                </a:solidFill>
              </a:rPr>
              <a:t>-  Непрямой массаж сердца.</a:t>
            </a:r>
          </a:p>
          <a:p>
            <a:pPr indent="355600" algn="just"/>
            <a:r>
              <a:rPr lang="ru-RU" sz="1100" dirty="0" smtClean="0">
                <a:solidFill>
                  <a:schemeClr val="tx1"/>
                </a:solidFill>
              </a:rPr>
              <a:t>Как бы ни различались виды утопления, первая помощь всегда начинается с очищения рта и носа от песка, водорослей, рвотных масс и пр. Затем удаляется вода из легких. </a:t>
            </a:r>
          </a:p>
          <a:p>
            <a:pPr indent="355600" algn="just"/>
            <a:r>
              <a:rPr lang="ru-RU" sz="1100" dirty="0" smtClean="0">
                <a:solidFill>
                  <a:schemeClr val="tx1"/>
                </a:solidFill>
              </a:rPr>
              <a:t>Далее переходим к выполнению </a:t>
            </a:r>
            <a:r>
              <a:rPr lang="ru-RU" sz="1100" u="sng" dirty="0" smtClean="0">
                <a:solidFill>
                  <a:schemeClr val="tx1"/>
                </a:solidFill>
              </a:rPr>
              <a:t>тройного приема </a:t>
            </a:r>
            <a:r>
              <a:rPr lang="ru-RU" sz="1100" u="sng" dirty="0" err="1" smtClean="0">
                <a:solidFill>
                  <a:schemeClr val="tx1"/>
                </a:solidFill>
              </a:rPr>
              <a:t>Сафара</a:t>
            </a:r>
            <a:r>
              <a:rPr lang="ru-RU" sz="1100" u="sng" dirty="0" smtClean="0">
                <a:solidFill>
                  <a:schemeClr val="tx1"/>
                </a:solidFill>
              </a:rPr>
              <a:t>. </a:t>
            </a:r>
            <a:r>
              <a:rPr lang="ru-RU" sz="1100" dirty="0" smtClean="0">
                <a:solidFill>
                  <a:schemeClr val="tx1"/>
                </a:solidFill>
              </a:rPr>
              <a:t>Пострадавшего следует уложить на твердую поверхность, запрокинуть голову, пальцами выдвинуть вперед нижнюю челюсть и, надавливая на подбородок, открыть рот. Теперь можно приступать к искусственному дыханию. </a:t>
            </a:r>
          </a:p>
        </p:txBody>
      </p:sp>
      <p:pic>
        <p:nvPicPr>
          <p:cNvPr id="16386" name="Picture 2" descr="C:\Users\123\Desktop\Купание\troynoy-priem-safara.png"/>
          <p:cNvPicPr>
            <a:picLocks noChangeAspect="1" noChangeArrowheads="1"/>
          </p:cNvPicPr>
          <p:nvPr/>
        </p:nvPicPr>
        <p:blipFill>
          <a:blip r:embed="rId2"/>
          <a:srcRect/>
          <a:stretch>
            <a:fillRect/>
          </a:stretch>
        </p:blipFill>
        <p:spPr bwMode="auto">
          <a:xfrm>
            <a:off x="214282" y="3000372"/>
            <a:ext cx="8737417" cy="2714644"/>
          </a:xfrm>
          <a:prstGeom prst="rect">
            <a:avLst/>
          </a:prstGeom>
          <a:noFill/>
        </p:spPr>
      </p:pic>
      <p:sp>
        <p:nvSpPr>
          <p:cNvPr id="12" name="Прямоугольник 11">
            <a:hlinkClick r:id="rId3"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6386"/>
                                        </p:tgtEl>
                                        <p:attrNameLst>
                                          <p:attrName>style.visibility</p:attrName>
                                        </p:attrNameLst>
                                      </p:cBhvr>
                                      <p:to>
                                        <p:strVal val="visible"/>
                                      </p:to>
                                    </p:set>
                                    <p:animEffect transition="in" filter="fade">
                                      <p:cBhvr>
                                        <p:cTn id="11" dur="1000"/>
                                        <p:tgtEl>
                                          <p:spTgt spid="16386"/>
                                        </p:tgtEl>
                                      </p:cBhvr>
                                    </p:animEffect>
                                    <p:anim calcmode="lin" valueType="num">
                                      <p:cBhvr>
                                        <p:cTn id="12" dur="1000" fill="hold"/>
                                        <p:tgtEl>
                                          <p:spTgt spid="16386"/>
                                        </p:tgtEl>
                                        <p:attrNameLst>
                                          <p:attrName>ppt_x</p:attrName>
                                        </p:attrNameLst>
                                      </p:cBhvr>
                                      <p:tavLst>
                                        <p:tav tm="0">
                                          <p:val>
                                            <p:strVal val="#ppt_x"/>
                                          </p:val>
                                        </p:tav>
                                        <p:tav tm="100000">
                                          <p:val>
                                            <p:strVal val="#ppt_x"/>
                                          </p:val>
                                        </p:tav>
                                      </p:tavLst>
                                    </p:anim>
                                    <p:anim calcmode="lin" valueType="num">
                                      <p:cBhvr>
                                        <p:cTn id="13" dur="1000" fill="hold"/>
                                        <p:tgtEl>
                                          <p:spTgt spid="1638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7"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785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Оказание первой помощи утопающему,</a:t>
            </a:r>
            <a:b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сердечно-легочная реанимация</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928670"/>
            <a:ext cx="8715436"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a:r>
              <a:rPr lang="ru-RU" sz="1100" b="1" dirty="0" smtClean="0">
                <a:solidFill>
                  <a:schemeClr val="tx1"/>
                </a:solidFill>
              </a:rPr>
              <a:t>Сердечно-легочная реанимация.</a:t>
            </a:r>
          </a:p>
          <a:p>
            <a:pPr indent="355600" algn="just"/>
            <a:r>
              <a:rPr lang="ru-RU" sz="1100" dirty="0" smtClean="0">
                <a:solidFill>
                  <a:schemeClr val="tx1"/>
                </a:solidFill>
              </a:rPr>
              <a:t>После выполнения тройного приема </a:t>
            </a:r>
            <a:r>
              <a:rPr lang="ru-RU" sz="1100" dirty="0" err="1" smtClean="0">
                <a:solidFill>
                  <a:schemeClr val="tx1"/>
                </a:solidFill>
              </a:rPr>
              <a:t>Сафара</a:t>
            </a:r>
            <a:r>
              <a:rPr lang="ru-RU" sz="1100" dirty="0" smtClean="0">
                <a:solidFill>
                  <a:schemeClr val="tx1"/>
                </a:solidFill>
              </a:rPr>
              <a:t> плотно прижавшись губами ко рту пострадавшего, осуществляем выдох. Критерием эффективности будет являться подъем грудной клетки. После двух выдохов начинаем непрямой массаж сердца. Основание правой руки устанавливаем на нижнюю треть грудины, левую руку кладем поверх правой. Начинаем выполнять компрессии грудной клетки, следя за тем, чтобы руки оставались прямыми, не сгибались в локтях. Соотношение выдохов и компрессий должно составлять 2 к 30 (2 выдоха, 30 компрессий) независимо от того, один или двое спасателей выполняют реанимацию.</a:t>
            </a:r>
          </a:p>
        </p:txBody>
      </p:sp>
      <p:pic>
        <p:nvPicPr>
          <p:cNvPr id="17413" name="Picture 5" descr="C:\Users\123\Desktop\Купание\nepryamoj-massazh-serdca-i-iskusstvennoe-dyhanie-tehnika_7.jpg"/>
          <p:cNvPicPr>
            <a:picLocks noChangeAspect="1" noChangeArrowheads="1"/>
          </p:cNvPicPr>
          <p:nvPr/>
        </p:nvPicPr>
        <p:blipFill>
          <a:blip r:embed="rId2"/>
          <a:srcRect l="7627" t="54167" r="50423"/>
          <a:stretch>
            <a:fillRect/>
          </a:stretch>
        </p:blipFill>
        <p:spPr bwMode="auto">
          <a:xfrm flipH="1">
            <a:off x="3714744" y="2051040"/>
            <a:ext cx="1500198" cy="1500179"/>
          </a:xfrm>
          <a:prstGeom prst="rect">
            <a:avLst/>
          </a:prstGeom>
          <a:noFill/>
        </p:spPr>
      </p:pic>
      <p:pic>
        <p:nvPicPr>
          <p:cNvPr id="13" name="Picture 5" descr="C:\Users\123\Desktop\Купание\nepryamoj-massazh-serdca-i-iskusstvennoe-dyhanie-tehnika_7.jpg"/>
          <p:cNvPicPr>
            <a:picLocks noChangeAspect="1" noChangeArrowheads="1"/>
          </p:cNvPicPr>
          <p:nvPr/>
        </p:nvPicPr>
        <p:blipFill>
          <a:blip r:embed="rId2"/>
          <a:srcRect l="6896" t="12685" r="50000" b="45648"/>
          <a:stretch>
            <a:fillRect/>
          </a:stretch>
        </p:blipFill>
        <p:spPr bwMode="auto">
          <a:xfrm flipH="1">
            <a:off x="428596" y="2051040"/>
            <a:ext cx="1714512" cy="1516907"/>
          </a:xfrm>
          <a:prstGeom prst="rect">
            <a:avLst/>
          </a:prstGeom>
          <a:noFill/>
        </p:spPr>
      </p:pic>
      <p:pic>
        <p:nvPicPr>
          <p:cNvPr id="17414" name="Picture 6" descr="C:\Users\123\Desktop\Купание\79792_html_4e51086.png"/>
          <p:cNvPicPr>
            <a:picLocks noChangeAspect="1" noChangeArrowheads="1"/>
          </p:cNvPicPr>
          <p:nvPr/>
        </p:nvPicPr>
        <p:blipFill>
          <a:blip r:embed="rId3"/>
          <a:srcRect l="49458" t="3204" r="749" b="4203"/>
          <a:stretch>
            <a:fillRect/>
          </a:stretch>
        </p:blipFill>
        <p:spPr bwMode="auto">
          <a:xfrm>
            <a:off x="214282" y="3622676"/>
            <a:ext cx="3037150" cy="2214578"/>
          </a:xfrm>
          <a:prstGeom prst="rect">
            <a:avLst/>
          </a:prstGeom>
          <a:noFill/>
        </p:spPr>
      </p:pic>
      <p:pic>
        <p:nvPicPr>
          <p:cNvPr id="17415" name="Picture 7" descr="C:\Users\123\Desktop\Купание\slide-34.jpg"/>
          <p:cNvPicPr>
            <a:picLocks noChangeAspect="1" noChangeArrowheads="1"/>
          </p:cNvPicPr>
          <p:nvPr/>
        </p:nvPicPr>
        <p:blipFill>
          <a:blip r:embed="rId4"/>
          <a:srcRect l="57274" t="29538" r="3815" b="15335"/>
          <a:stretch>
            <a:fillRect/>
          </a:stretch>
        </p:blipFill>
        <p:spPr bwMode="auto">
          <a:xfrm>
            <a:off x="6429388" y="3622676"/>
            <a:ext cx="2518818" cy="2000264"/>
          </a:xfrm>
          <a:prstGeom prst="rect">
            <a:avLst/>
          </a:prstGeom>
          <a:noFill/>
        </p:spPr>
      </p:pic>
      <p:pic>
        <p:nvPicPr>
          <p:cNvPr id="17" name="Picture 5" descr="C:\Users\123\Desktop\Купание\nepryamoj-massazh-serdca-i-iskusstvennoe-dyhanie-tehnika_7.jpg"/>
          <p:cNvPicPr>
            <a:picLocks noChangeAspect="1" noChangeArrowheads="1"/>
          </p:cNvPicPr>
          <p:nvPr/>
        </p:nvPicPr>
        <p:blipFill>
          <a:blip r:embed="rId2"/>
          <a:srcRect l="60345" t="12685" b="45648"/>
          <a:stretch>
            <a:fillRect/>
          </a:stretch>
        </p:blipFill>
        <p:spPr bwMode="auto">
          <a:xfrm flipH="1">
            <a:off x="2143108" y="2051040"/>
            <a:ext cx="1571636" cy="1511411"/>
          </a:xfrm>
          <a:prstGeom prst="rect">
            <a:avLst/>
          </a:prstGeom>
          <a:noFill/>
        </p:spPr>
      </p:pic>
      <p:pic>
        <p:nvPicPr>
          <p:cNvPr id="17417" name="Picture 9" descr="C:\Users\123\Desktop\Купание\1111.jpg"/>
          <p:cNvPicPr>
            <a:picLocks noChangeAspect="1" noChangeArrowheads="1"/>
          </p:cNvPicPr>
          <p:nvPr/>
        </p:nvPicPr>
        <p:blipFill>
          <a:blip r:embed="rId5"/>
          <a:srcRect t="4071" b="10447"/>
          <a:stretch>
            <a:fillRect/>
          </a:stretch>
        </p:blipFill>
        <p:spPr bwMode="auto">
          <a:xfrm>
            <a:off x="5214942" y="2051040"/>
            <a:ext cx="3571900" cy="1519113"/>
          </a:xfrm>
          <a:prstGeom prst="rect">
            <a:avLst/>
          </a:prstGeom>
          <a:noFill/>
        </p:spPr>
      </p:pic>
      <p:pic>
        <p:nvPicPr>
          <p:cNvPr id="17411" name="Picture 3" descr="C:\Users\123\Desktop\Купание\otravlenie-cianidami_20.jpg"/>
          <p:cNvPicPr>
            <a:picLocks noChangeAspect="1" noChangeArrowheads="1"/>
          </p:cNvPicPr>
          <p:nvPr/>
        </p:nvPicPr>
        <p:blipFill>
          <a:blip r:embed="rId6"/>
          <a:srcRect/>
          <a:stretch>
            <a:fillRect/>
          </a:stretch>
        </p:blipFill>
        <p:spPr bwMode="auto">
          <a:xfrm>
            <a:off x="3214678" y="3765552"/>
            <a:ext cx="3369717" cy="1785950"/>
          </a:xfrm>
          <a:prstGeom prst="rect">
            <a:avLst/>
          </a:prstGeom>
          <a:noFill/>
        </p:spPr>
      </p:pic>
      <p:sp>
        <p:nvSpPr>
          <p:cNvPr id="18" name="Прямоугольник 17">
            <a:hlinkClick r:id="rId7"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413"/>
                                        </p:tgtEl>
                                        <p:attrNameLst>
                                          <p:attrName>style.visibility</p:attrName>
                                        </p:attrNameLst>
                                      </p:cBhvr>
                                      <p:to>
                                        <p:strVal val="visible"/>
                                      </p:to>
                                    </p:set>
                                    <p:animEffect transition="in" filter="wipe(left)">
                                      <p:cBhvr>
                                        <p:cTn id="19" dur="500"/>
                                        <p:tgtEl>
                                          <p:spTgt spid="1741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7417"/>
                                        </p:tgtEl>
                                        <p:attrNameLst>
                                          <p:attrName>style.visibility</p:attrName>
                                        </p:attrNameLst>
                                      </p:cBhvr>
                                      <p:to>
                                        <p:strVal val="visible"/>
                                      </p:to>
                                    </p:set>
                                    <p:animEffect transition="in" filter="wipe(up)">
                                      <p:cBhvr>
                                        <p:cTn id="23" dur="500"/>
                                        <p:tgtEl>
                                          <p:spTgt spid="1741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7414"/>
                                        </p:tgtEl>
                                        <p:attrNameLst>
                                          <p:attrName>style.visibility</p:attrName>
                                        </p:attrNameLst>
                                      </p:cBhvr>
                                      <p:to>
                                        <p:strVal val="visible"/>
                                      </p:to>
                                    </p:set>
                                    <p:animEffect transition="in" filter="wipe(up)">
                                      <p:cBhvr>
                                        <p:cTn id="27" dur="500"/>
                                        <p:tgtEl>
                                          <p:spTgt spid="1741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7411"/>
                                        </p:tgtEl>
                                        <p:attrNameLst>
                                          <p:attrName>style.visibility</p:attrName>
                                        </p:attrNameLst>
                                      </p:cBhvr>
                                      <p:to>
                                        <p:strVal val="visible"/>
                                      </p:to>
                                    </p:set>
                                    <p:animEffect transition="in" filter="wipe(left)">
                                      <p:cBhvr>
                                        <p:cTn id="31" dur="500"/>
                                        <p:tgtEl>
                                          <p:spTgt spid="17411"/>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17415"/>
                                        </p:tgtEl>
                                        <p:attrNameLst>
                                          <p:attrName>style.visibility</p:attrName>
                                        </p:attrNameLst>
                                      </p:cBhvr>
                                      <p:to>
                                        <p:strVal val="visible"/>
                                      </p:to>
                                    </p:set>
                                    <p:animEffect transition="in" filter="wipe(right)">
                                      <p:cBhvr>
                                        <p:cTn id="35" dur="500"/>
                                        <p:tgtEl>
                                          <p:spTgt spid="17415"/>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2" presetClass="entr" presetSubtype="4"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Оказание первой помощи утопающему зимой</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785794"/>
            <a:ext cx="5715040" cy="2214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a:r>
              <a:rPr lang="ru-RU" sz="1000" b="1" dirty="0" smtClean="0">
                <a:solidFill>
                  <a:schemeClr val="tx1"/>
                </a:solidFill>
              </a:rPr>
              <a:t>В случаи если человек находится в сознании.</a:t>
            </a:r>
          </a:p>
          <a:p>
            <a:pPr indent="355600" algn="just"/>
            <a:r>
              <a:rPr lang="ru-RU" sz="1000" dirty="0" smtClean="0">
                <a:solidFill>
                  <a:schemeClr val="tx1"/>
                </a:solidFill>
              </a:rPr>
              <a:t>После того как пострадавшего извлекли из воды постарайтесь как можно быстрей доставить его в больницу, в случаи если это не представляется возможным, необходимо доставить пострадавшего до теплого помещения. </a:t>
            </a:r>
          </a:p>
          <a:p>
            <a:pPr indent="355600" algn="just"/>
            <a:r>
              <a:rPr lang="ru-RU" sz="1000" dirty="0" smtClean="0">
                <a:solidFill>
                  <a:schemeClr val="tx1"/>
                </a:solidFill>
              </a:rPr>
              <a:t>Пострадавшего надо укрыть в месте, защищенном от ветра, хорошо укутать в любую имеющуюся одежду, одеяло. </a:t>
            </a:r>
          </a:p>
          <a:p>
            <a:pPr indent="355600" algn="just"/>
            <a:r>
              <a:rPr lang="ru-RU" sz="1000" dirty="0" smtClean="0">
                <a:solidFill>
                  <a:schemeClr val="tx1"/>
                </a:solidFill>
              </a:rPr>
              <a:t>Если он в сознании, напоить горячим чаем, кофе. Очень эффективны грелки, бутылки, фляги, заполненные горячей водой, или камни, разогретые в пламени костра и завернутые в ткань, их прикладывают к боковым поверхностям грудной клетки, к голове, к паховой области, под мышки. </a:t>
            </a:r>
          </a:p>
          <a:p>
            <a:pPr indent="355600" algn="just"/>
            <a:r>
              <a:rPr lang="ru-RU" sz="1000" dirty="0" smtClean="0">
                <a:solidFill>
                  <a:schemeClr val="tx1"/>
                </a:solidFill>
              </a:rPr>
              <a:t>Нельзя растирать тело, давать алкоголь, этим можно нанести серьезный вред организму. Так, при растирании охлажденная кровь из периферических сосудов начнет активно поступать к «сердцевине» тела, что приведет к дальнейшему снижению ее температуры. Алкоголь же будет оказывать угнетающее действие на центральную нервную систему.</a:t>
            </a:r>
          </a:p>
          <a:p>
            <a:pPr indent="355600" algn="just"/>
            <a:r>
              <a:rPr lang="ru-RU" sz="1000" dirty="0" smtClean="0">
                <a:solidFill>
                  <a:schemeClr val="tx1"/>
                </a:solidFill>
              </a:rPr>
              <a:t>Необходимо осуществлять обогрев пострадавшего до приезда скорой медицинской помощи.</a:t>
            </a:r>
            <a:endParaRPr lang="ru-RU" sz="1000" b="1" dirty="0" smtClean="0">
              <a:solidFill>
                <a:schemeClr val="tx1"/>
              </a:solidFill>
            </a:endParaRPr>
          </a:p>
        </p:txBody>
      </p:sp>
      <p:pic>
        <p:nvPicPr>
          <p:cNvPr id="4099" name="Picture 3" descr="C:\Users\123\Desktop\Купание\1.png"/>
          <p:cNvPicPr>
            <a:picLocks noChangeAspect="1" noChangeArrowheads="1"/>
          </p:cNvPicPr>
          <p:nvPr/>
        </p:nvPicPr>
        <p:blipFill>
          <a:blip r:embed="rId2"/>
          <a:srcRect/>
          <a:stretch>
            <a:fillRect/>
          </a:stretch>
        </p:blipFill>
        <p:spPr bwMode="auto">
          <a:xfrm>
            <a:off x="214282" y="3714752"/>
            <a:ext cx="1981200" cy="1981200"/>
          </a:xfrm>
          <a:prstGeom prst="rect">
            <a:avLst/>
          </a:prstGeom>
          <a:noFill/>
        </p:spPr>
      </p:pic>
      <p:pic>
        <p:nvPicPr>
          <p:cNvPr id="4100" name="Picture 4" descr="C:\Users\123\Desktop\Купание\2.png"/>
          <p:cNvPicPr>
            <a:picLocks noChangeAspect="1" noChangeArrowheads="1"/>
          </p:cNvPicPr>
          <p:nvPr/>
        </p:nvPicPr>
        <p:blipFill>
          <a:blip r:embed="rId3"/>
          <a:srcRect/>
          <a:stretch>
            <a:fillRect/>
          </a:stretch>
        </p:blipFill>
        <p:spPr bwMode="auto">
          <a:xfrm>
            <a:off x="2428860" y="3714752"/>
            <a:ext cx="1990725" cy="1981200"/>
          </a:xfrm>
          <a:prstGeom prst="rect">
            <a:avLst/>
          </a:prstGeom>
          <a:noFill/>
        </p:spPr>
      </p:pic>
      <p:pic>
        <p:nvPicPr>
          <p:cNvPr id="4101" name="Picture 5" descr="C:\Users\123\Desktop\Купание\3.png"/>
          <p:cNvPicPr>
            <a:picLocks noChangeAspect="1" noChangeArrowheads="1"/>
          </p:cNvPicPr>
          <p:nvPr/>
        </p:nvPicPr>
        <p:blipFill>
          <a:blip r:embed="rId4"/>
          <a:srcRect/>
          <a:stretch>
            <a:fillRect/>
          </a:stretch>
        </p:blipFill>
        <p:spPr bwMode="auto">
          <a:xfrm>
            <a:off x="4714876" y="3714752"/>
            <a:ext cx="1971675" cy="1990725"/>
          </a:xfrm>
          <a:prstGeom prst="rect">
            <a:avLst/>
          </a:prstGeom>
          <a:noFill/>
        </p:spPr>
      </p:pic>
      <p:pic>
        <p:nvPicPr>
          <p:cNvPr id="4102" name="Picture 6" descr="C:\Users\123\Desktop\Купание\4.png"/>
          <p:cNvPicPr>
            <a:picLocks noChangeAspect="1" noChangeArrowheads="1"/>
          </p:cNvPicPr>
          <p:nvPr/>
        </p:nvPicPr>
        <p:blipFill>
          <a:blip r:embed="rId5"/>
          <a:srcRect/>
          <a:stretch>
            <a:fillRect/>
          </a:stretch>
        </p:blipFill>
        <p:spPr bwMode="auto">
          <a:xfrm>
            <a:off x="6858016" y="3714752"/>
            <a:ext cx="1962150" cy="1971675"/>
          </a:xfrm>
          <a:prstGeom prst="rect">
            <a:avLst/>
          </a:prstGeom>
          <a:noFill/>
        </p:spPr>
      </p:pic>
      <p:pic>
        <p:nvPicPr>
          <p:cNvPr id="4103" name="Picture 7" descr="C:\Users\123\Desktop\Купание\1076.jpg"/>
          <p:cNvPicPr>
            <a:picLocks noChangeAspect="1" noChangeArrowheads="1"/>
          </p:cNvPicPr>
          <p:nvPr/>
        </p:nvPicPr>
        <p:blipFill>
          <a:blip r:embed="rId6" cstate="print"/>
          <a:srcRect l="5988" t="5988" r="4190" b="4190"/>
          <a:stretch>
            <a:fillRect/>
          </a:stretch>
        </p:blipFill>
        <p:spPr bwMode="auto">
          <a:xfrm>
            <a:off x="6072198" y="3786190"/>
            <a:ext cx="571504" cy="571504"/>
          </a:xfrm>
          <a:prstGeom prst="rect">
            <a:avLst/>
          </a:prstGeom>
          <a:noFill/>
        </p:spPr>
      </p:pic>
      <p:pic>
        <p:nvPicPr>
          <p:cNvPr id="4106" name="Picture 10" descr="C:\Users\123\Desktop\Купание\156.jpg"/>
          <p:cNvPicPr>
            <a:picLocks noChangeAspect="1" noChangeArrowheads="1"/>
          </p:cNvPicPr>
          <p:nvPr/>
        </p:nvPicPr>
        <p:blipFill>
          <a:blip r:embed="rId7"/>
          <a:srcRect/>
          <a:stretch>
            <a:fillRect/>
          </a:stretch>
        </p:blipFill>
        <p:spPr bwMode="auto">
          <a:xfrm>
            <a:off x="6000760" y="1071546"/>
            <a:ext cx="2928958" cy="1612322"/>
          </a:xfrm>
          <a:prstGeom prst="rect">
            <a:avLst/>
          </a:prstGeom>
          <a:noFill/>
        </p:spPr>
      </p:pic>
      <p:sp>
        <p:nvSpPr>
          <p:cNvPr id="14" name="Прямоугольник 13"/>
          <p:cNvSpPr/>
          <p:nvPr/>
        </p:nvSpPr>
        <p:spPr>
          <a:xfrm>
            <a:off x="214282" y="3071810"/>
            <a:ext cx="5715040"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a:r>
              <a:rPr lang="ru-RU" sz="1000" b="1" dirty="0" smtClean="0">
                <a:solidFill>
                  <a:schemeClr val="tx1"/>
                </a:solidFill>
              </a:rPr>
              <a:t>В случаи если человек находится без сознания.</a:t>
            </a:r>
            <a:endParaRPr lang="en-US" sz="1000" b="1" dirty="0" smtClean="0">
              <a:solidFill>
                <a:schemeClr val="tx1"/>
              </a:solidFill>
            </a:endParaRPr>
          </a:p>
          <a:p>
            <a:pPr indent="355600" algn="just"/>
            <a:r>
              <a:rPr lang="ru-RU" sz="1000" dirty="0" smtClean="0">
                <a:solidFill>
                  <a:schemeClr val="tx1"/>
                </a:solidFill>
              </a:rPr>
              <a:t>Оказать действия указанные в теме </a:t>
            </a:r>
            <a:r>
              <a:rPr lang="ru-RU" sz="1000" b="1" i="1" u="sng" dirty="0" smtClean="0">
                <a:solidFill>
                  <a:schemeClr val="tx1"/>
                </a:solidFill>
              </a:rPr>
              <a:t>«Оказание первой помощи утопающему,</a:t>
            </a:r>
            <a:br>
              <a:rPr lang="ru-RU" sz="1000" b="1" i="1" u="sng" dirty="0" smtClean="0">
                <a:solidFill>
                  <a:schemeClr val="tx1"/>
                </a:solidFill>
              </a:rPr>
            </a:br>
            <a:r>
              <a:rPr lang="ru-RU" sz="1000" b="1" i="1" u="sng" dirty="0" smtClean="0">
                <a:solidFill>
                  <a:schemeClr val="tx1"/>
                </a:solidFill>
              </a:rPr>
              <a:t>сердечно-легочная реанимация».</a:t>
            </a:r>
            <a:endParaRPr lang="ru-RU" sz="1000" dirty="0">
              <a:solidFill>
                <a:schemeClr val="tx1"/>
              </a:solidFill>
            </a:endParaRPr>
          </a:p>
        </p:txBody>
      </p:sp>
      <p:sp>
        <p:nvSpPr>
          <p:cNvPr id="16" name="Прямоугольник 15">
            <a:hlinkClick r:id="rId8"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1500"/>
                            </p:stCondLst>
                            <p:childTnLst>
                              <p:par>
                                <p:cTn id="9" presetID="16" presetClass="entr" presetSubtype="42" fill="hold" nodeType="afterEffect">
                                  <p:stCondLst>
                                    <p:cond delay="0"/>
                                  </p:stCondLst>
                                  <p:childTnLst>
                                    <p:set>
                                      <p:cBhvr>
                                        <p:cTn id="10" dur="1" fill="hold">
                                          <p:stCondLst>
                                            <p:cond delay="0"/>
                                          </p:stCondLst>
                                        </p:cTn>
                                        <p:tgtEl>
                                          <p:spTgt spid="4106"/>
                                        </p:tgtEl>
                                        <p:attrNameLst>
                                          <p:attrName>style.visibility</p:attrName>
                                        </p:attrNameLst>
                                      </p:cBhvr>
                                      <p:to>
                                        <p:strVal val="visible"/>
                                      </p:to>
                                    </p:set>
                                    <p:animEffect transition="in" filter="barn(outHorizontal)">
                                      <p:cBhvr>
                                        <p:cTn id="11" dur="500"/>
                                        <p:tgtEl>
                                          <p:spTgt spid="4106"/>
                                        </p:tgtEl>
                                      </p:cBhvr>
                                    </p:animEffect>
                                  </p:childTnLst>
                                </p:cTn>
                              </p:par>
                            </p:childTnLst>
                          </p:cTn>
                        </p:par>
                        <p:par>
                          <p:cTn id="12" fill="hold">
                            <p:stCondLst>
                              <p:cond delay="2000"/>
                            </p:stCondLst>
                            <p:childTnLst>
                              <p:par>
                                <p:cTn id="13" presetID="16" presetClass="entr" presetSubtype="42" fill="hold" nodeType="after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barn(outHorizontal)">
                                      <p:cBhvr>
                                        <p:cTn id="15" dur="500"/>
                                        <p:tgtEl>
                                          <p:spTgt spid="4099"/>
                                        </p:tgtEl>
                                      </p:cBhvr>
                                    </p:animEffect>
                                  </p:childTnLst>
                                </p:cTn>
                              </p:par>
                            </p:childTnLst>
                          </p:cTn>
                        </p:par>
                        <p:par>
                          <p:cTn id="16" fill="hold">
                            <p:stCondLst>
                              <p:cond delay="2500"/>
                            </p:stCondLst>
                            <p:childTnLst>
                              <p:par>
                                <p:cTn id="17" presetID="16" presetClass="entr" presetSubtype="42" fill="hold" nodeType="after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barn(outHorizontal)">
                                      <p:cBhvr>
                                        <p:cTn id="19" dur="500"/>
                                        <p:tgtEl>
                                          <p:spTgt spid="4100"/>
                                        </p:tgtEl>
                                      </p:cBhvr>
                                    </p:animEffect>
                                  </p:childTnLst>
                                </p:cTn>
                              </p:par>
                            </p:childTnLst>
                          </p:cTn>
                        </p:par>
                        <p:par>
                          <p:cTn id="20" fill="hold">
                            <p:stCondLst>
                              <p:cond delay="3000"/>
                            </p:stCondLst>
                            <p:childTnLst>
                              <p:par>
                                <p:cTn id="21" presetID="16" presetClass="entr" presetSubtype="42" fill="hold" nodeType="afterEffect">
                                  <p:stCondLst>
                                    <p:cond delay="0"/>
                                  </p:stCondLst>
                                  <p:childTnLst>
                                    <p:set>
                                      <p:cBhvr>
                                        <p:cTn id="22" dur="1" fill="hold">
                                          <p:stCondLst>
                                            <p:cond delay="0"/>
                                          </p:stCondLst>
                                        </p:cTn>
                                        <p:tgtEl>
                                          <p:spTgt spid="4101"/>
                                        </p:tgtEl>
                                        <p:attrNameLst>
                                          <p:attrName>style.visibility</p:attrName>
                                        </p:attrNameLst>
                                      </p:cBhvr>
                                      <p:to>
                                        <p:strVal val="visible"/>
                                      </p:to>
                                    </p:set>
                                    <p:animEffect transition="in" filter="barn(outHorizontal)">
                                      <p:cBhvr>
                                        <p:cTn id="23" dur="500"/>
                                        <p:tgtEl>
                                          <p:spTgt spid="4101"/>
                                        </p:tgtEl>
                                      </p:cBhvr>
                                    </p:animEffect>
                                  </p:childTnLst>
                                </p:cTn>
                              </p:par>
                            </p:childTnLst>
                          </p:cTn>
                        </p:par>
                        <p:par>
                          <p:cTn id="24" fill="hold">
                            <p:stCondLst>
                              <p:cond delay="3500"/>
                            </p:stCondLst>
                            <p:childTnLst>
                              <p:par>
                                <p:cTn id="25" presetID="16" presetClass="entr" presetSubtype="42" fill="hold" nodeType="afterEffect">
                                  <p:stCondLst>
                                    <p:cond delay="0"/>
                                  </p:stCondLst>
                                  <p:childTnLst>
                                    <p:set>
                                      <p:cBhvr>
                                        <p:cTn id="26" dur="1" fill="hold">
                                          <p:stCondLst>
                                            <p:cond delay="0"/>
                                          </p:stCondLst>
                                        </p:cTn>
                                        <p:tgtEl>
                                          <p:spTgt spid="4102"/>
                                        </p:tgtEl>
                                        <p:attrNameLst>
                                          <p:attrName>style.visibility</p:attrName>
                                        </p:attrNameLst>
                                      </p:cBhvr>
                                      <p:to>
                                        <p:strVal val="visible"/>
                                      </p:to>
                                    </p:set>
                                    <p:animEffect transition="in" filter="barn(outHorizontal)">
                                      <p:cBhvr>
                                        <p:cTn id="27" dur="500"/>
                                        <p:tgtEl>
                                          <p:spTgt spid="4102"/>
                                        </p:tgtEl>
                                      </p:cBhvr>
                                    </p:animEffect>
                                  </p:childTnLst>
                                </p:cTn>
                              </p:par>
                            </p:childTnLst>
                          </p:cTn>
                        </p:par>
                        <p:par>
                          <p:cTn id="28" fill="hold">
                            <p:stCondLst>
                              <p:cond delay="4000"/>
                            </p:stCondLst>
                            <p:childTnLst>
                              <p:par>
                                <p:cTn id="29" presetID="37" presetClass="entr" presetSubtype="0" fill="hold"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fade">
                                      <p:cBhvr>
                                        <p:cTn id="31" dur="1000"/>
                                        <p:tgtEl>
                                          <p:spTgt spid="4103"/>
                                        </p:tgtEl>
                                      </p:cBhvr>
                                    </p:animEffect>
                                    <p:anim calcmode="lin" valueType="num">
                                      <p:cBhvr>
                                        <p:cTn id="32" dur="1000" fill="hold"/>
                                        <p:tgtEl>
                                          <p:spTgt spid="4103"/>
                                        </p:tgtEl>
                                        <p:attrNameLst>
                                          <p:attrName>ppt_x</p:attrName>
                                        </p:attrNameLst>
                                      </p:cBhvr>
                                      <p:tavLst>
                                        <p:tav tm="0">
                                          <p:val>
                                            <p:strVal val="#ppt_x"/>
                                          </p:val>
                                        </p:tav>
                                        <p:tav tm="100000">
                                          <p:val>
                                            <p:strVal val="#ppt_x"/>
                                          </p:val>
                                        </p:tav>
                                      </p:tavLst>
                                    </p:anim>
                                    <p:anim calcmode="lin" valueType="num">
                                      <p:cBhvr>
                                        <p:cTn id="33" dur="900" decel="100000" fill="hold"/>
                                        <p:tgtEl>
                                          <p:spTgt spid="410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103"/>
                                        </p:tgtEl>
                                        <p:attrNameLst>
                                          <p:attrName>ppt_y</p:attrName>
                                        </p:attrNameLst>
                                      </p:cBhvr>
                                      <p:tavLst>
                                        <p:tav tm="0">
                                          <p:val>
                                            <p:strVal val="#ppt_y-.03"/>
                                          </p:val>
                                        </p:tav>
                                        <p:tav tm="100000">
                                          <p:val>
                                            <p:strVal val="#ppt_y"/>
                                          </p:val>
                                        </p:tav>
                                      </p:tavLst>
                                    </p:anim>
                                  </p:childTnLst>
                                </p:cTn>
                              </p:par>
                            </p:childTnLst>
                          </p:cTn>
                        </p:par>
                        <p:par>
                          <p:cTn id="35" fill="hold">
                            <p:stCondLst>
                              <p:cond delay="5000"/>
                            </p:stCondLst>
                            <p:childTnLst>
                              <p:par>
                                <p:cTn id="36" presetID="3" presetClass="entr" presetSubtype="1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fontAlgn="base"/>
            <a:r>
              <a:rPr lang="ru-RU" sz="1400" dirty="0" smtClean="0">
                <a:solidFill>
                  <a:schemeClr val="tx1"/>
                </a:solidFill>
                <a:cs typeface="Times New Roman" pitchFamily="18" charset="0"/>
              </a:rPr>
              <a:t>В соответствии с Водным кодексом Российской Федерации, Постановлением Правительства Российской Федерации от 14.12.2006 № 769 «О порядке утверждения правил охраны жизни людей на водных объектах» Правительство Свердловской области</a:t>
            </a:r>
          </a:p>
          <a:p>
            <a:pPr indent="355600" algn="just" fontAlgn="base"/>
            <a:r>
              <a:rPr lang="ru-RU" sz="1400" dirty="0" smtClean="0">
                <a:solidFill>
                  <a:schemeClr val="tx1"/>
                </a:solidFill>
                <a:cs typeface="Times New Roman" pitchFamily="18" charset="0"/>
              </a:rPr>
              <a:t/>
            </a:r>
            <a:br>
              <a:rPr lang="ru-RU" sz="1400" dirty="0" smtClean="0">
                <a:solidFill>
                  <a:schemeClr val="tx1"/>
                </a:solidFill>
                <a:cs typeface="Times New Roman" pitchFamily="18" charset="0"/>
              </a:rPr>
            </a:br>
            <a:r>
              <a:rPr lang="ru-RU" sz="1400" dirty="0" smtClean="0">
                <a:solidFill>
                  <a:schemeClr val="tx1"/>
                </a:solidFill>
                <a:cs typeface="Times New Roman" pitchFamily="18" charset="0"/>
              </a:rPr>
              <a:t>ПОСТАНОВЛЯЕТ:</a:t>
            </a:r>
          </a:p>
          <a:p>
            <a:pPr indent="355600" algn="just" fontAlgn="base"/>
            <a:r>
              <a:rPr lang="ru-RU" sz="1400" dirty="0" smtClean="0">
                <a:solidFill>
                  <a:schemeClr val="tx1"/>
                </a:solidFill>
                <a:cs typeface="Times New Roman" pitchFamily="18" charset="0"/>
              </a:rPr>
              <a:t>1. Утвердить Правила охраны жизни людей на водных объектах в Свердловской области (прилагаются).</a:t>
            </a:r>
          </a:p>
          <a:p>
            <a:pPr indent="355600" algn="just" fontAlgn="base"/>
            <a:r>
              <a:rPr lang="ru-RU" sz="1400" dirty="0" smtClean="0">
                <a:solidFill>
                  <a:schemeClr val="tx1"/>
                </a:solidFill>
                <a:cs typeface="Times New Roman" pitchFamily="18" charset="0"/>
              </a:rPr>
              <a:t>2. Признать утратившим силу Постановление Правительства Свердловской области от 29.06.2007 N 613-ПП «Об утверждении Правил охраны жизни людей на водных объектах Свердловской области» ("Областная газета", 2007, 4 июля, N 217-218) с изменениями, внесенными Постановлениями Правительства Свердловской области от 15.10.2009 N 1283-ПП, от 15.10.2009 N 1403-ПП и от 31.03.2015 N 227-ПП.</a:t>
            </a:r>
          </a:p>
          <a:p>
            <a:pPr indent="355600" algn="just" fontAlgn="base"/>
            <a:r>
              <a:rPr lang="ru-RU" sz="1400" dirty="0" smtClean="0">
                <a:solidFill>
                  <a:schemeClr val="tx1"/>
                </a:solidFill>
                <a:cs typeface="Times New Roman" pitchFamily="18" charset="0"/>
              </a:rPr>
              <a:t>3. Контроль за исполнением настоящего Постановления возложить на Первого Заместителя Губернатора Свердловской области А.В. Орлова.</a:t>
            </a:r>
          </a:p>
          <a:p>
            <a:pPr indent="355600" algn="just" fontAlgn="base"/>
            <a:r>
              <a:rPr lang="ru-RU" sz="1400" dirty="0" smtClean="0">
                <a:solidFill>
                  <a:schemeClr val="tx1"/>
                </a:solidFill>
                <a:cs typeface="Times New Roman" pitchFamily="18" charset="0"/>
              </a:rPr>
              <a:t>4. Настоящее Постановление опубликовать на "Официальном </a:t>
            </a:r>
            <a:r>
              <a:rPr lang="ru-RU" sz="1400" dirty="0" err="1" smtClean="0">
                <a:solidFill>
                  <a:schemeClr val="tx1"/>
                </a:solidFill>
                <a:cs typeface="Times New Roman" pitchFamily="18" charset="0"/>
              </a:rPr>
              <a:t>интернет-портале</a:t>
            </a:r>
            <a:r>
              <a:rPr lang="ru-RU" sz="1400" dirty="0" smtClean="0">
                <a:solidFill>
                  <a:schemeClr val="tx1"/>
                </a:solidFill>
                <a:cs typeface="Times New Roman" pitchFamily="18" charset="0"/>
              </a:rPr>
              <a:t> правовой информации Свердловской области" (www.pravo.gov66.ru).</a:t>
            </a:r>
          </a:p>
          <a:p>
            <a:pPr fontAlgn="base"/>
            <a:r>
              <a:rPr lang="ru-RU" sz="1400" dirty="0" smtClean="0">
                <a:solidFill>
                  <a:schemeClr val="tx1"/>
                </a:solidFill>
                <a:cs typeface="Times New Roman" pitchFamily="18" charset="0"/>
              </a:rPr>
              <a:t/>
            </a:r>
            <a:br>
              <a:rPr lang="ru-RU" sz="1400" dirty="0" smtClean="0">
                <a:solidFill>
                  <a:schemeClr val="tx1"/>
                </a:solidFill>
                <a:cs typeface="Times New Roman" pitchFamily="18" charset="0"/>
              </a:rPr>
            </a:br>
            <a:r>
              <a:rPr lang="ru-RU" sz="1400" dirty="0" smtClean="0">
                <a:solidFill>
                  <a:schemeClr val="tx1"/>
                </a:solidFill>
                <a:cs typeface="Times New Roman" pitchFamily="18" charset="0"/>
              </a:rPr>
              <a:t>Исполняющий обязанности</a:t>
            </a:r>
            <a:br>
              <a:rPr lang="ru-RU" sz="1400" dirty="0" smtClean="0">
                <a:solidFill>
                  <a:schemeClr val="tx1"/>
                </a:solidFill>
                <a:cs typeface="Times New Roman" pitchFamily="18" charset="0"/>
              </a:rPr>
            </a:br>
            <a:r>
              <a:rPr lang="ru-RU" sz="1400" dirty="0" smtClean="0">
                <a:solidFill>
                  <a:schemeClr val="tx1"/>
                </a:solidFill>
                <a:cs typeface="Times New Roman" pitchFamily="18" charset="0"/>
              </a:rPr>
              <a:t>Губернатора Свердловской области</a:t>
            </a:r>
          </a:p>
          <a:p>
            <a:pPr fontAlgn="base"/>
            <a:r>
              <a:rPr lang="ru-RU" sz="1400" dirty="0" smtClean="0">
                <a:solidFill>
                  <a:schemeClr val="tx1"/>
                </a:solidFill>
                <a:cs typeface="Times New Roman" pitchFamily="18" charset="0"/>
              </a:rPr>
              <a:t>                                                                                                                                                                                                 А.В.Орлов</a:t>
            </a:r>
            <a:endParaRPr lang="ru-RU" sz="1400" dirty="0">
              <a:solidFill>
                <a:schemeClr val="tx1"/>
              </a:solidFill>
              <a:cs typeface="Times New Roman" pitchFamily="18" charset="0"/>
            </a:endParaRPr>
          </a:p>
        </p:txBody>
      </p:sp>
      <p:sp>
        <p:nvSpPr>
          <p:cNvPr id="11" name="Стрелка вправо 10">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3" name="Прямоугольник 12">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ru-RU" sz="1100" b="1" dirty="0" smtClean="0">
                <a:solidFill>
                  <a:schemeClr val="tx1"/>
                </a:solidFill>
              </a:rPr>
              <a:t>Правила охраны жизни людей на водных объектах</a:t>
            </a:r>
            <a:br>
              <a:rPr lang="ru-RU" sz="1100" b="1" dirty="0" smtClean="0">
                <a:solidFill>
                  <a:schemeClr val="tx1"/>
                </a:solidFill>
              </a:rPr>
            </a:br>
            <a:r>
              <a:rPr lang="ru-RU" sz="1100" b="1" dirty="0" smtClean="0">
                <a:solidFill>
                  <a:schemeClr val="tx1"/>
                </a:solidFill>
              </a:rPr>
              <a:t>в Свердловской области</a:t>
            </a:r>
            <a:endParaRPr lang="ru-RU" sz="1100" dirty="0" smtClean="0">
              <a:solidFill>
                <a:schemeClr val="tx1"/>
              </a:solidFill>
            </a:endParaRPr>
          </a:p>
          <a:p>
            <a:pPr algn="ctr" fontAlgn="base"/>
            <a:r>
              <a:rPr lang="ru-RU" sz="1100" dirty="0" smtClean="0">
                <a:solidFill>
                  <a:schemeClr val="tx1"/>
                </a:solidFill>
              </a:rPr>
              <a:t> </a:t>
            </a:r>
          </a:p>
          <a:p>
            <a:pPr marL="6007100" fontAlgn="base"/>
            <a:r>
              <a:rPr lang="ru-RU" sz="1100" dirty="0" smtClean="0">
                <a:solidFill>
                  <a:schemeClr val="tx1"/>
                </a:solidFill>
              </a:rPr>
              <a:t>Утверждены</a:t>
            </a:r>
          </a:p>
          <a:p>
            <a:pPr marL="6007100" fontAlgn="base"/>
            <a:r>
              <a:rPr lang="ru-RU" sz="1100" dirty="0" smtClean="0">
                <a:solidFill>
                  <a:schemeClr val="tx1"/>
                </a:solidFill>
              </a:rPr>
              <a:t>Постановлением Правительства</a:t>
            </a:r>
          </a:p>
          <a:p>
            <a:pPr marL="6007100" fontAlgn="base"/>
            <a:r>
              <a:rPr lang="ru-RU" sz="1100" dirty="0" smtClean="0">
                <a:solidFill>
                  <a:schemeClr val="tx1"/>
                </a:solidFill>
              </a:rPr>
              <a:t>Свердловской области</a:t>
            </a:r>
          </a:p>
          <a:p>
            <a:pPr marL="6007100" fontAlgn="base"/>
            <a:r>
              <a:rPr lang="ru-RU" sz="1100" dirty="0" smtClean="0">
                <a:solidFill>
                  <a:schemeClr val="tx1"/>
                </a:solidFill>
              </a:rPr>
              <a:t>от 27 сентября 2018 года № 639-ПП</a:t>
            </a:r>
          </a:p>
          <a:p>
            <a:pPr indent="355600" fontAlgn="base"/>
            <a:r>
              <a:rPr lang="ru-RU" sz="1100" dirty="0" smtClean="0">
                <a:solidFill>
                  <a:schemeClr val="tx1"/>
                </a:solidFill>
              </a:rPr>
              <a:t> </a:t>
            </a:r>
          </a:p>
          <a:p>
            <a:pPr indent="355600" fontAlgn="base"/>
            <a:r>
              <a:rPr lang="ru-RU" sz="1100" b="1" dirty="0" smtClean="0">
                <a:solidFill>
                  <a:schemeClr val="tx1"/>
                </a:solidFill>
              </a:rPr>
              <a:t>Глава 1. Общие положения</a:t>
            </a:r>
            <a:endParaRPr lang="ru-RU" sz="1100" dirty="0" smtClean="0">
              <a:solidFill>
                <a:schemeClr val="tx1"/>
              </a:solidFill>
            </a:endParaRPr>
          </a:p>
          <a:p>
            <a:pPr indent="355600" fontAlgn="base"/>
            <a:r>
              <a:rPr lang="ru-RU" sz="1100" dirty="0" smtClean="0">
                <a:solidFill>
                  <a:schemeClr val="tx1"/>
                </a:solidFill>
              </a:rPr>
              <a:t>1. Настоящие правила являются обязательными для исполнения организациями, независимо от их ведомственной принадлежности и формы собственности, и гражданами на всей территории Свердловской области.</a:t>
            </a:r>
          </a:p>
          <a:p>
            <a:pPr indent="355600" fontAlgn="base"/>
            <a:r>
              <a:rPr lang="ru-RU" sz="1100" dirty="0" smtClean="0">
                <a:solidFill>
                  <a:schemeClr val="tx1"/>
                </a:solidFill>
              </a:rPr>
              <a:t>2. Настоящие правила устанавливают единые условия, меры и требования, предъявляемые к обеспечению безопасности людей на водных объектах, расположенных на территории Свердловской области, и обязательны для выполнения всеми физическими и юридическими лицами, индивидуальными предпринимателями.</a:t>
            </a:r>
          </a:p>
          <a:p>
            <a:pPr indent="355600" fontAlgn="base"/>
            <a:r>
              <a:rPr lang="ru-RU" sz="1100" dirty="0" smtClean="0">
                <a:solidFill>
                  <a:schemeClr val="tx1"/>
                </a:solidFill>
              </a:rPr>
              <a:t>3. В настоящих правилах используются следующие понятия и термины:</a:t>
            </a:r>
          </a:p>
          <a:p>
            <a:pPr indent="355600" fontAlgn="base"/>
            <a:r>
              <a:rPr lang="ru-RU" sz="1100" dirty="0" smtClean="0">
                <a:solidFill>
                  <a:schemeClr val="tx1"/>
                </a:solidFill>
              </a:rPr>
              <a:t>1) водопользователь - физическое лицо или юридическое лицо, которому предоставлено право пользования водным объектом;</a:t>
            </a:r>
          </a:p>
          <a:p>
            <a:pPr indent="355600" fontAlgn="base"/>
            <a:r>
              <a:rPr lang="ru-RU" sz="1100" dirty="0" smtClean="0">
                <a:solidFill>
                  <a:schemeClr val="tx1"/>
                </a:solidFill>
              </a:rPr>
              <a:t>2) знаки безопасности на водных объектах (далее также - специальные информационные знаки) - </a:t>
            </a:r>
            <a:r>
              <a:rPr lang="ru-RU" sz="1100" dirty="0" err="1" smtClean="0">
                <a:solidFill>
                  <a:schemeClr val="tx1"/>
                </a:solidFill>
              </a:rPr>
              <a:t>знаки</a:t>
            </a:r>
            <a:r>
              <a:rPr lang="ru-RU" sz="1100" dirty="0" smtClean="0">
                <a:solidFill>
                  <a:schemeClr val="tx1"/>
                </a:solidFill>
              </a:rPr>
              <a:t>, устанавливаемые на водных объектах в целях обеспечения безопасности жизни людей (информационные стенды (аншлаги), щиты, плакаты, знаки дополнительной информации и другое) (приложение № 1 к настоящим правилам);</a:t>
            </a:r>
          </a:p>
          <a:p>
            <a:pPr indent="355600" fontAlgn="base"/>
            <a:r>
              <a:rPr lang="ru-RU" sz="1100" dirty="0" smtClean="0">
                <a:solidFill>
                  <a:schemeClr val="tx1"/>
                </a:solidFill>
              </a:rPr>
              <a:t>3) массовое мероприятие на водном объекте - публичное мероприятие с массовым одновременным пребыванием людей (культурно-зрелищное, спортивное, рекламное или развлекательное мероприятие), проводимое на водном объекте (или его части) с прилегающим или неприлегающим земельным участком;</a:t>
            </a:r>
          </a:p>
          <a:p>
            <a:pPr indent="355600" fontAlgn="base"/>
            <a:r>
              <a:rPr lang="ru-RU" sz="1100" dirty="0" smtClean="0">
                <a:solidFill>
                  <a:schemeClr val="tx1"/>
                </a:solidFill>
              </a:rPr>
              <a:t>4) место организованного отдыха на водном объекте - водный объект (или его часть) с прилегающим земельным участком, используемый для рекреационных целей (пляж, места рыболовства, лечения, туризма, спорта и активного отдыха на воде или льду, проката маломерных судов и других средств плавания и катания людей на водных объектах), а также для организованного отдыха детей;</a:t>
            </a:r>
            <a:endParaRPr lang="ru-RU" sz="1100" dirty="0">
              <a:solidFill>
                <a:schemeClr val="tx1"/>
              </a:solidFill>
            </a:endParaRPr>
          </a:p>
        </p:txBody>
      </p:sp>
      <p:sp>
        <p:nvSpPr>
          <p:cNvPr id="11" name="Стрелка вправо 10">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2" name="Прямоугольник 11">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hlinkClick r:id="rId2" action="ppaction://hlinksldjump"/>
          </p:cNvPr>
          <p:cNvSpPr/>
          <p:nvPr/>
        </p:nvSpPr>
        <p:spPr>
          <a:xfrm>
            <a:off x="214282" y="1071546"/>
            <a:ext cx="8715436"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Правила поведения в летний период</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8" name="Прямоугольник 7">
            <a:hlinkClick r:id="rId3" action="ppaction://hlinksldjump"/>
          </p:cNvPr>
          <p:cNvSpPr/>
          <p:nvPr/>
        </p:nvSpPr>
        <p:spPr>
          <a:xfrm>
            <a:off x="214282" y="1714488"/>
            <a:ext cx="8715436"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Правила поведения в зимний период</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10" name="Прямоугольник 9">
            <a:hlinkClick r:id="rId4" action="ppaction://hlinksldjump"/>
          </p:cNvPr>
          <p:cNvSpPr/>
          <p:nvPr/>
        </p:nvSpPr>
        <p:spPr>
          <a:xfrm>
            <a:off x="214282" y="2357430"/>
            <a:ext cx="8715436"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Правила поведения в период таянья льда</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12" name="Прямоугольник 11">
            <a:hlinkClick r:id="rId5" action="ppaction://hlinksldjump"/>
          </p:cNvPr>
          <p:cNvSpPr/>
          <p:nvPr/>
        </p:nvSpPr>
        <p:spPr>
          <a:xfrm>
            <a:off x="214282" y="3000372"/>
            <a:ext cx="8715436" cy="785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Меры безопасности при проведении празднования «Крещения Господня»</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15" name="Прямоугольник 14">
            <a:hlinkClick r:id="rId6" action="ppaction://hlinksldjump"/>
          </p:cNvPr>
          <p:cNvSpPr/>
          <p:nvPr/>
        </p:nvSpPr>
        <p:spPr>
          <a:xfrm>
            <a:off x="214282" y="4857760"/>
            <a:ext cx="8715436" cy="1785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a:t>
            </a:r>
            <a:b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Правил охраны людей на водных объектах в Свердловской области»</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16" name="Прямоугольник 15">
            <a:hlinkClick r:id="rId7" action="ppaction://hlinksldjump"/>
          </p:cNvPr>
          <p:cNvSpPr/>
          <p:nvPr/>
        </p:nvSpPr>
        <p:spPr>
          <a:xfrm>
            <a:off x="214282" y="3929066"/>
            <a:ext cx="8715436" cy="785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Утопление – виды, признаки,</a:t>
            </a:r>
          </a:p>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оказание первой помощи</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11" name="Прямоугольник 10">
            <a:hlinkClick r:id="rId8" action="ppaction://hlinksldjump"/>
          </p:cNvPr>
          <p:cNvSpPr/>
          <p:nvPr/>
        </p:nvSpPr>
        <p:spPr>
          <a:xfrm>
            <a:off x="2643174" y="214290"/>
            <a:ext cx="414340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Оглавление</a:t>
            </a:r>
            <a:endParaRPr lang="ru-RU" sz="48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P spid="12" grpId="0" animBg="1"/>
      <p:bldP spid="15" grpId="0" animBg="1"/>
      <p:bldP spid="16" grpId="0" animBg="1"/>
      <p:bldP spid="1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fontAlgn="base"/>
            <a:r>
              <a:rPr lang="ru-RU" sz="1100" dirty="0" smtClean="0">
                <a:solidFill>
                  <a:schemeClr val="tx1"/>
                </a:solidFill>
              </a:rPr>
              <a:t>5) организатор массового мероприятия на водном объекте - орган местного самоуправления, физическое и (или) юридическое лицо, индивидуальный предприниматель, инициировавший мероприятие и ответственный за выполнение требований настоящих правил при его проведении;</a:t>
            </a:r>
          </a:p>
          <a:p>
            <a:pPr indent="355600" algn="just" fontAlgn="base"/>
            <a:r>
              <a:rPr lang="ru-RU" sz="1100" dirty="0" smtClean="0">
                <a:solidFill>
                  <a:schemeClr val="tx1"/>
                </a:solidFill>
              </a:rPr>
              <a:t>6) организатор места организованного отдыха на водном объекте - орган местного самоуправления муниципального образования, расположенного на территории Свердловской области (далее - орган местного самоуправления), физическое и (или) юридическое лицо, индивидуальный предприниматель, которому предоставлено право пользования водным объектом для рекреационных целей;</a:t>
            </a:r>
          </a:p>
          <a:p>
            <a:pPr indent="355600" algn="just" fontAlgn="base"/>
            <a:r>
              <a:rPr lang="ru-RU" sz="1100" dirty="0" smtClean="0">
                <a:solidFill>
                  <a:schemeClr val="tx1"/>
                </a:solidFill>
              </a:rPr>
              <a:t>7) организации отдыха детей и их оздоровления - детские оздоровительные лагеря (загородные оздоровительные лагеря, лагеря дневного пребывания и другие), специализированные (профильные) лагеря (спортивно-оздоровительные, оборонно-спортивные, туристические, лагеря труда и отдыха, эколого-биологические, технические, краеведческие и другие), оздоровительные центры, базы и комплексы, организации, основная деятельность которых направлена на реализацию услуг по обеспечению отдыха детей и их оздоровлению;</a:t>
            </a:r>
          </a:p>
          <a:p>
            <a:pPr indent="355600" algn="just" fontAlgn="base"/>
            <a:r>
              <a:rPr lang="ru-RU" sz="1100" dirty="0" smtClean="0">
                <a:solidFill>
                  <a:schemeClr val="tx1"/>
                </a:solidFill>
              </a:rPr>
              <a:t>8) пляж - земельный участок, прилегающий к водному объекту и обустроенный для организованного отдыха на водном объекте, в том числе купания людей;</a:t>
            </a:r>
          </a:p>
          <a:p>
            <a:pPr indent="355600" algn="just" fontAlgn="base"/>
            <a:r>
              <a:rPr lang="ru-RU" sz="1100" dirty="0" smtClean="0">
                <a:solidFill>
                  <a:schemeClr val="tx1"/>
                </a:solidFill>
              </a:rPr>
              <a:t>9) спасательный пост - возвышенный над уровнем воды пункт дежурства матросов-спасателей (спасателей), обеспечивающий полное обозрение акватории места массового отдыха для своевременного реагирования на происшествия.</a:t>
            </a:r>
          </a:p>
          <a:p>
            <a:pPr indent="355600" algn="just" fontAlgn="base"/>
            <a:r>
              <a:rPr lang="ru-RU" sz="1100" dirty="0" smtClean="0">
                <a:solidFill>
                  <a:schemeClr val="tx1"/>
                </a:solidFill>
              </a:rPr>
              <a:t>4. Приобретение права пользования водными объектами осуществляется в соответствии с нормами Водного кодекса Российской Федерации.</a:t>
            </a:r>
          </a:p>
          <a:p>
            <a:pPr indent="355600" algn="just" fontAlgn="base"/>
            <a:r>
              <a:rPr lang="ru-RU" sz="1100" dirty="0" smtClean="0">
                <a:solidFill>
                  <a:schemeClr val="tx1"/>
                </a:solidFill>
              </a:rPr>
              <a:t>Водопользователи при использовании водных объектов осуществляют мероприятия по охране водных объектов, предотвращению их загрязнения, засорения и истощения, а также своевременно осуществляют мероприятия по предупреждению и ликвидации чрезвычайных ситуаций на водных объектах в соответствии с Водным кодексом Российской Федерации и другими федеральными законами.</a:t>
            </a:r>
          </a:p>
          <a:p>
            <a:pPr indent="355600" algn="just" fontAlgn="base"/>
            <a:r>
              <a:rPr lang="ru-RU" sz="1100" dirty="0" smtClean="0">
                <a:solidFill>
                  <a:schemeClr val="tx1"/>
                </a:solidFill>
              </a:rPr>
              <a:t>Водопользователи несут ответственность за обеспечение безопасности людей на предоставленных им для этих целей водных объектах или их частях в соответствии с законодательством Российской Федерации и законодательством Свердловской области.</a:t>
            </a:r>
          </a:p>
        </p:txBody>
      </p:sp>
      <p:sp>
        <p:nvSpPr>
          <p:cNvPr id="11" name="Стрелка вправо 10">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Прямоугольник 8">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fontAlgn="base"/>
            <a:r>
              <a:rPr lang="ru-RU" sz="1100" dirty="0" smtClean="0">
                <a:solidFill>
                  <a:schemeClr val="tx1"/>
                </a:solidFill>
              </a:rPr>
              <a:t>5. Использование водных объектов общего пользования осуществляется на основании договора водопользования или решения о предоставлении водного объекта в пользование, в соответствии с настоящими правилами, а также исходя из устанавливаемых органами местного самоуправления правил использования водных объектов для личных и бытовых нужд.</a:t>
            </a:r>
          </a:p>
          <a:p>
            <a:pPr indent="355600" algn="just" fontAlgn="base"/>
            <a:r>
              <a:rPr lang="ru-RU" sz="1100" dirty="0" smtClean="0">
                <a:solidFill>
                  <a:schemeClr val="tx1"/>
                </a:solidFill>
              </a:rPr>
              <a:t>Проектирование, строительство, реконструкция, ввод в эксплуатацию и эксплуатация зданий, строений, сооружений для рекреационных целей, в том числе для обустройства пляжей, осуществляются в соответствии с водным законодательством, законодательством о градостроительной деятельности.</a:t>
            </a:r>
          </a:p>
          <a:p>
            <a:pPr indent="355600" algn="just" fontAlgn="base"/>
            <a:r>
              <a:rPr lang="ru-RU" sz="1100" dirty="0" smtClean="0">
                <a:solidFill>
                  <a:schemeClr val="tx1"/>
                </a:solidFill>
              </a:rPr>
              <a:t>6. На водных объектах общего пользования могут быть запрещены забор (изъятие) водных ресурсов для целей питьевого и хозяйственно-бытового водоснабжения, купание, использование маломерных судов, водных мотоциклов и других технических средств, предназначенных для отдыха на водных объектах, водопой, а также установлены иные запреты в случаях, предусмотренных законодательством Российской Федерации и законодательством Свердловской области.</a:t>
            </a:r>
          </a:p>
          <a:p>
            <a:pPr indent="355600" algn="just" fontAlgn="base"/>
            <a:r>
              <a:rPr lang="ru-RU" sz="1100" dirty="0" smtClean="0">
                <a:solidFill>
                  <a:schemeClr val="tx1"/>
                </a:solidFill>
              </a:rPr>
              <a:t>Информация об ограничении водопользования на водных объектах общего пользования представляется гражданам органами местного самоуправления через средства массовой информации и посредством специальных информационных знаков, устанавливаемых вдоль берегов водных объектов. Могут быть также использованы иные способы представления такой информации.</a:t>
            </a:r>
          </a:p>
          <a:p>
            <a:pPr indent="355600" algn="just" fontAlgn="base"/>
            <a:r>
              <a:rPr lang="ru-RU" sz="1100" dirty="0" smtClean="0">
                <a:solidFill>
                  <a:schemeClr val="tx1"/>
                </a:solidFill>
              </a:rPr>
              <a:t>7. Органы государственного санитарно-эпидемиологического надзора осуществляют контроль за состоянием водного объекта и представляют в органы местного самоуправления данные о соответствии водного объекта санитарно-гигиеническим нормам и правилам перед началом и в период купального сезона.</a:t>
            </a:r>
          </a:p>
          <a:p>
            <a:pPr indent="355600" algn="just" fontAlgn="base"/>
            <a:r>
              <a:rPr lang="ru-RU" sz="1100" dirty="0" smtClean="0">
                <a:solidFill>
                  <a:schemeClr val="tx1"/>
                </a:solidFill>
              </a:rPr>
              <a:t>8. Запрещается установка сплошных ограждений, заборов, шлагбаумов и иных строений и сооружений, ограничивающих свободный доступ людей (без использования транспортных средств) к береговой полосе водного объекта общего пользования, кроме служебных транспортных средств органов, служб и организаций, деятельность которых непосредственно связана с обеспечением безопасности жизни и здоровья людей, а также охраной окружающей среды (в том числе транспортные средства пожарной охраны, аварийно-спасательных служб и (или) формирований, медицинских организаций, полиции, органов государственной инспекции по маломерным судам (далее - органы ГИМС), Управления Федеральной службы по надзору в сфере защиты прав потребителей и благополучия человека по Свердловской области (далее - </a:t>
            </a:r>
            <a:r>
              <a:rPr lang="ru-RU" sz="1100" dirty="0" err="1" smtClean="0">
                <a:solidFill>
                  <a:schemeClr val="tx1"/>
                </a:solidFill>
              </a:rPr>
              <a:t>Роспотребнадзор</a:t>
            </a:r>
            <a:r>
              <a:rPr lang="ru-RU" sz="1100" dirty="0" smtClean="0">
                <a:solidFill>
                  <a:schemeClr val="tx1"/>
                </a:solidFill>
              </a:rPr>
              <a:t>)).</a:t>
            </a:r>
          </a:p>
          <a:p>
            <a:pPr indent="355600" algn="just" fontAlgn="base"/>
            <a:r>
              <a:rPr lang="ru-RU" sz="1100" dirty="0" smtClean="0">
                <a:solidFill>
                  <a:schemeClr val="tx1"/>
                </a:solidFill>
              </a:rPr>
              <a:t>Допускается ограждение территорий пляжей санаториев, загородных стационарных учреждений отдыха и оздоровления детей, детских санаториев в соответствии с требованиями санитарных норм и правил.</a:t>
            </a:r>
          </a:p>
          <a:p>
            <a:pPr indent="355600" algn="just" fontAlgn="base"/>
            <a:endParaRPr lang="ru-RU" sz="1100" dirty="0">
              <a:solidFill>
                <a:schemeClr val="tx1"/>
              </a:solidFill>
            </a:endParaRPr>
          </a:p>
        </p:txBody>
      </p:sp>
      <p:sp>
        <p:nvSpPr>
          <p:cNvPr id="11" name="Стрелка вправо 10">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Прямоугольник 8">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4500" algn="just" fontAlgn="base"/>
            <a:r>
              <a:rPr lang="ru-RU" sz="1100" dirty="0" smtClean="0">
                <a:solidFill>
                  <a:schemeClr val="tx1"/>
                </a:solidFill>
              </a:rPr>
              <a:t>9. Надзор и контроль за выполнением требований настоящих правил осуществляются уполномоченными органами в соответствии с законодательством Российской Федерации и законодательством Свердловской области.</a:t>
            </a:r>
          </a:p>
          <a:p>
            <a:pPr indent="444500" algn="just" fontAlgn="base"/>
            <a:r>
              <a:rPr lang="ru-RU" sz="1100" dirty="0" smtClean="0">
                <a:solidFill>
                  <a:schemeClr val="tx1"/>
                </a:solidFill>
              </a:rPr>
              <a:t>10. Лица, допустившие нарушение настоящих правил, несут ответственность в соответствии с законодательством Российской Федерации и законодательством Свердловской области.</a:t>
            </a:r>
          </a:p>
          <a:p>
            <a:pPr indent="444500" algn="just" fontAlgn="base"/>
            <a:r>
              <a:rPr lang="ru-RU" sz="1100" b="1" dirty="0" smtClean="0">
                <a:solidFill>
                  <a:schemeClr val="tx1"/>
                </a:solidFill>
              </a:rPr>
              <a:t> </a:t>
            </a:r>
            <a:endParaRPr lang="ru-RU" sz="1100" dirty="0" smtClean="0">
              <a:solidFill>
                <a:schemeClr val="tx1"/>
              </a:solidFill>
            </a:endParaRPr>
          </a:p>
          <a:p>
            <a:pPr indent="444500" algn="just" fontAlgn="base"/>
            <a:r>
              <a:rPr lang="ru-RU" sz="1100" b="1" dirty="0" smtClean="0">
                <a:solidFill>
                  <a:schemeClr val="tx1"/>
                </a:solidFill>
              </a:rPr>
              <a:t>Глава 2. Требования и меры по обеспечению безопасности жизни и здоровья людей в местах организованного отдыха на водных объектах, в том числе на пляжах</a:t>
            </a:r>
            <a:endParaRPr lang="ru-RU" sz="1100" dirty="0" smtClean="0">
              <a:solidFill>
                <a:schemeClr val="tx1"/>
              </a:solidFill>
            </a:endParaRPr>
          </a:p>
          <a:p>
            <a:pPr indent="444500" algn="just" fontAlgn="base"/>
            <a:r>
              <a:rPr lang="ru-RU" sz="1100" dirty="0" smtClean="0">
                <a:solidFill>
                  <a:schemeClr val="tx1"/>
                </a:solidFill>
              </a:rPr>
              <a:t>11. Использование водных объектов для рекреационных целей, а также для организованного отдыха детей осуществляется на основании договора водопользования или решения о предоставлении водного объекта в пользование и с учетом правил использования водных объектов для личных и бытовых нужд, устанавливаемых органами местного самоуправления.</a:t>
            </a:r>
          </a:p>
          <a:p>
            <a:pPr indent="444500" algn="just" fontAlgn="base"/>
            <a:r>
              <a:rPr lang="ru-RU" sz="1100" dirty="0" smtClean="0">
                <a:solidFill>
                  <a:schemeClr val="tx1"/>
                </a:solidFill>
              </a:rPr>
              <a:t>Физическим и (или) юридическим лицам, индивидуальным предпринимателям запрещается организация места массового отдыха на водном объекте без разрешительных документов (</a:t>
            </a:r>
            <a:r>
              <a:rPr lang="ru-RU" sz="1100" dirty="0" err="1" smtClean="0">
                <a:solidFill>
                  <a:schemeClr val="tx1"/>
                </a:solidFill>
              </a:rPr>
              <a:t>документов</a:t>
            </a:r>
            <a:r>
              <a:rPr lang="ru-RU" sz="1100" dirty="0" smtClean="0">
                <a:solidFill>
                  <a:schemeClr val="tx1"/>
                </a:solidFill>
              </a:rPr>
              <a:t>, на основании которых возникает право пользования водным объектом или его частью), предусмотренных законодательством Российской Федерации.</a:t>
            </a:r>
          </a:p>
          <a:p>
            <a:pPr indent="444500" algn="just" fontAlgn="base"/>
            <a:r>
              <a:rPr lang="ru-RU" sz="1100" dirty="0" smtClean="0">
                <a:solidFill>
                  <a:schemeClr val="tx1"/>
                </a:solidFill>
              </a:rPr>
              <a:t>12. Организация, открытие и эксплуатация мест организованного отдыха на водном объекте, не соответствующих требованиям настоящих правил, запрещаются.</a:t>
            </a:r>
          </a:p>
          <a:p>
            <a:pPr indent="444500" algn="just" fontAlgn="base"/>
            <a:r>
              <a:rPr lang="ru-RU" sz="1100" dirty="0" smtClean="0">
                <a:solidFill>
                  <a:schemeClr val="tx1"/>
                </a:solidFill>
              </a:rPr>
              <a:t>13. Организаторы мест организованного отдыха на водном объекте несут ответственность за обеспечение безопасности людей в местах организованного отдыха на водном объекте.</a:t>
            </a:r>
          </a:p>
          <a:p>
            <a:pPr indent="444500" algn="just" fontAlgn="base"/>
            <a:r>
              <a:rPr lang="ru-RU" sz="1100" dirty="0" smtClean="0">
                <a:solidFill>
                  <a:schemeClr val="tx1"/>
                </a:solidFill>
              </a:rPr>
              <a:t>14. Организатор места организованного отдыха на водном объекте в случае использования акватории водного объекта в зимний период обязан:</a:t>
            </a:r>
          </a:p>
          <a:p>
            <a:pPr indent="444500" algn="just" fontAlgn="base"/>
            <a:r>
              <a:rPr lang="ru-RU" sz="1100" dirty="0" smtClean="0">
                <a:solidFill>
                  <a:schemeClr val="tx1"/>
                </a:solidFill>
              </a:rPr>
              <a:t>1) согласовать с органами местного самоуправления, уполномоченными исполнительными органами государственной власти Свердловской области в области охраны окружающей среды и особо охраняемых природных территорий, </a:t>
            </a:r>
            <a:r>
              <a:rPr lang="ru-RU" sz="1100" dirty="0" err="1" smtClean="0">
                <a:solidFill>
                  <a:schemeClr val="tx1"/>
                </a:solidFill>
              </a:rPr>
              <a:t>Роспотребнадзора</a:t>
            </a:r>
            <a:r>
              <a:rPr lang="ru-RU" sz="1100" dirty="0" smtClean="0">
                <a:solidFill>
                  <a:schemeClr val="tx1"/>
                </a:solidFill>
              </a:rPr>
              <a:t>, органами ГИМС эксплуатацию акватории водного объекта;</a:t>
            </a:r>
          </a:p>
          <a:p>
            <a:pPr indent="444500" algn="just" fontAlgn="base"/>
            <a:r>
              <a:rPr lang="ru-RU" sz="1100" dirty="0" smtClean="0">
                <a:solidFill>
                  <a:schemeClr val="tx1"/>
                </a:solidFill>
              </a:rPr>
              <a:t>2) использовать акваторию водного объекта только после проверки прочности льда органами ГИМС;</a:t>
            </a:r>
          </a:p>
          <a:p>
            <a:pPr indent="444500" algn="just" fontAlgn="base"/>
            <a:r>
              <a:rPr lang="ru-RU" sz="1100" dirty="0" smtClean="0">
                <a:solidFill>
                  <a:schemeClr val="tx1"/>
                </a:solidFill>
              </a:rPr>
              <a:t>3) осуществить ограждение используемого безопасного участка акватории водного объекта вешками;</a:t>
            </a:r>
          </a:p>
        </p:txBody>
      </p:sp>
      <p:sp>
        <p:nvSpPr>
          <p:cNvPr id="11" name="Стрелка вправо 10">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Прямоугольник 8">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fontAlgn="base">
              <a:tabLst>
                <a:tab pos="444500" algn="l"/>
              </a:tabLst>
            </a:pPr>
            <a:r>
              <a:rPr lang="ru-RU" sz="1100" dirty="0" smtClean="0">
                <a:solidFill>
                  <a:schemeClr val="tx1"/>
                </a:solidFill>
              </a:rPr>
              <a:t>4) ежедневно утром и вечером (в период оттепели - утром, днем и вечером) производить замер толщины льда и определять его структуру, полученные данные заносить в журнал замера толщины льда. Замер толщины льда производится по всей используемой акватории водного объекта, особенно в местах, где больше скорость течения воды и глубина водного объекта;</a:t>
            </a:r>
          </a:p>
          <a:p>
            <a:pPr indent="355600" algn="just" fontAlgn="base">
              <a:tabLst>
                <a:tab pos="444500" algn="l"/>
              </a:tabLst>
            </a:pPr>
            <a:r>
              <a:rPr lang="ru-RU" sz="1100" dirty="0" smtClean="0">
                <a:solidFill>
                  <a:schemeClr val="tx1"/>
                </a:solidFill>
              </a:rPr>
              <a:t>5) при обнаружении признаков изменения структуры или толщины льда, представляющих опасность для жизни и здоровья людей, прекратить использование акватории водного объекта путем выставления запрещающих знаков на береговой полосе. Основные условия безопасной толщины льда определяются в соответствии с пунктами 55 - 57 настоящих правил.</a:t>
            </a:r>
          </a:p>
          <a:p>
            <a:pPr indent="355600" algn="just" fontAlgn="base">
              <a:tabLst>
                <a:tab pos="444500" algn="l"/>
              </a:tabLst>
            </a:pPr>
            <a:r>
              <a:rPr lang="ru-RU" sz="1100" dirty="0" smtClean="0">
                <a:solidFill>
                  <a:schemeClr val="tx1"/>
                </a:solidFill>
              </a:rPr>
              <a:t>15. Юридические и физические лица, в том числе индивидуальные предприниматели (владельцы пляжей, водопользователи), осуществляющие эксплуатацию пляжей, обеспечивают:</a:t>
            </a:r>
          </a:p>
          <a:p>
            <a:pPr indent="355600" algn="just" fontAlgn="base">
              <a:tabLst>
                <a:tab pos="444500" algn="l"/>
              </a:tabLst>
            </a:pPr>
            <a:r>
              <a:rPr lang="ru-RU" sz="1100" dirty="0" smtClean="0">
                <a:solidFill>
                  <a:schemeClr val="tx1"/>
                </a:solidFill>
              </a:rPr>
              <a:t>1) до начала купального сезона и ввода в эксплуатацию пляжа водолазное обследование и очистку дна участка акватории водного объекта, отведенного для купания, на глубинах до 2 метров в границах заплыва;</a:t>
            </a:r>
          </a:p>
          <a:p>
            <a:pPr indent="355600" algn="just" fontAlgn="base">
              <a:tabLst>
                <a:tab pos="444500" algn="l"/>
              </a:tabLst>
            </a:pPr>
            <a:r>
              <a:rPr lang="ru-RU" sz="1100" dirty="0" smtClean="0">
                <a:solidFill>
                  <a:schemeClr val="tx1"/>
                </a:solidFill>
              </a:rPr>
              <a:t>2) проведение ежегодного технического освидетельствования пляжа на соответствие установленным требованиям законодательства Российской Федерации и законодательства Свердловской области;</a:t>
            </a:r>
          </a:p>
          <a:p>
            <a:pPr indent="355600" algn="just" fontAlgn="base">
              <a:tabLst>
                <a:tab pos="444500" algn="l"/>
              </a:tabLst>
            </a:pPr>
            <a:r>
              <a:rPr lang="ru-RU" sz="1100" dirty="0" smtClean="0">
                <a:solidFill>
                  <a:schemeClr val="tx1"/>
                </a:solidFill>
              </a:rPr>
              <a:t>3) развертывание спасательного поста с необходимым оборудованием, снаряжением и плавучими средствами (приложение № 2 к настоящим правилам), а также организацию помещения для оказания первой помощи пострадавшим, оборудованного аптечкой первой помощи;</a:t>
            </a:r>
          </a:p>
          <a:p>
            <a:pPr indent="355600" algn="just" fontAlgn="base">
              <a:tabLst>
                <a:tab pos="444500" algn="l"/>
              </a:tabLst>
            </a:pPr>
            <a:r>
              <a:rPr lang="ru-RU" sz="1100" dirty="0" smtClean="0">
                <a:solidFill>
                  <a:schemeClr val="tx1"/>
                </a:solidFill>
              </a:rPr>
              <a:t>4) в светлое время суток дежурство на спасательных постах 2 - 3 матросов-спасателей (спасателей). Матросы-спасатели (спасатели) спасательных постов должны иметь свидетельство об окончании курсов матросов-спасателей, выданное организацией, имеющей соответствующую лицензию. Спасатели спасательных постов должны быть аттестованы, иметь удостоверение, книжку спасателя и жетон спасателя с нанесенными на него фамилией, именем и отчеством, группой крови и регистрационным номером спасателя. Спасатели обязаны постоянно следить за безопасностью отдыхающих и купающихся, предупреждать и пресекать случаи нарушения настоящих правил;</a:t>
            </a:r>
          </a:p>
          <a:p>
            <a:pPr indent="355600" algn="just" fontAlgn="base">
              <a:tabLst>
                <a:tab pos="444500" algn="l"/>
              </a:tabLst>
            </a:pPr>
            <a:r>
              <a:rPr lang="ru-RU" sz="1100" dirty="0" smtClean="0">
                <a:solidFill>
                  <a:schemeClr val="tx1"/>
                </a:solidFill>
              </a:rPr>
              <a:t>5) </a:t>
            </a:r>
            <a:r>
              <a:rPr lang="ru-RU" sz="1100" dirty="0" err="1" smtClean="0">
                <a:solidFill>
                  <a:schemeClr val="tx1"/>
                </a:solidFill>
              </a:rPr>
              <a:t>радиофицирование</a:t>
            </a:r>
            <a:r>
              <a:rPr lang="ru-RU" sz="1100" dirty="0" smtClean="0">
                <a:solidFill>
                  <a:schemeClr val="tx1"/>
                </a:solidFill>
              </a:rPr>
              <a:t> и оборудование пляжа телефонной связью;</a:t>
            </a:r>
          </a:p>
          <a:p>
            <a:pPr indent="355600" algn="just" fontAlgn="base">
              <a:tabLst>
                <a:tab pos="444500" algn="l"/>
              </a:tabLst>
            </a:pPr>
            <a:r>
              <a:rPr lang="ru-RU" sz="1100" dirty="0" smtClean="0">
                <a:solidFill>
                  <a:schemeClr val="tx1"/>
                </a:solidFill>
              </a:rPr>
              <a:t>6) в период купального сезона лабораторный контроль качества воды в соответствии с требованиями законодательства Российской Федерации;</a:t>
            </a:r>
          </a:p>
        </p:txBody>
      </p:sp>
      <p:sp>
        <p:nvSpPr>
          <p:cNvPr id="11" name="Стрелка вправо 10">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Прямоугольник 8">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fontAlgn="base"/>
            <a:r>
              <a:rPr lang="ru-RU" sz="1100" dirty="0" smtClean="0">
                <a:solidFill>
                  <a:schemeClr val="tx1"/>
                </a:solidFill>
              </a:rPr>
              <a:t>7) оборудование пляжей информационными стендами с материалами по профилактике несчастных случаев с людьми на водных объектах, выдержками из настоящих правил, данными о температуре воды и воздуха, правилами оказания первой помощи, кабинами для переодевания (1 на 50 человек), лежаками, тентами, навесами от солнца и уборными (1 на 75 человек) согласно установленным нормам;</a:t>
            </a:r>
          </a:p>
          <a:p>
            <a:pPr indent="355600" algn="just" fontAlgn="base"/>
            <a:r>
              <a:rPr lang="ru-RU" sz="1100" dirty="0" smtClean="0">
                <a:solidFill>
                  <a:schemeClr val="tx1"/>
                </a:solidFill>
              </a:rPr>
              <a:t>8) проведение разъяснительной работы по предупреждению несчастных случаев на водных объектах с использованием радиотрансляционных устройств, магнитофонов, мегафонов, стендов, фотовитрин с профилактическим материалом, буклетов и иных информационных средств.</a:t>
            </a:r>
          </a:p>
          <a:p>
            <a:pPr indent="355600" algn="just" fontAlgn="base"/>
            <a:r>
              <a:rPr lang="ru-RU" sz="1100" dirty="0" smtClean="0">
                <a:solidFill>
                  <a:schemeClr val="tx1"/>
                </a:solidFill>
              </a:rPr>
              <a:t>16. Требования, предъявляемые к пляжам и зонам купания:</a:t>
            </a:r>
          </a:p>
          <a:p>
            <a:pPr indent="355600" algn="just" fontAlgn="base"/>
            <a:r>
              <a:rPr lang="ru-RU" sz="1100" dirty="0" smtClean="0">
                <a:solidFill>
                  <a:schemeClr val="tx1"/>
                </a:solidFill>
              </a:rPr>
              <a:t>1) пляж должен быть расположен на расстоянии не менее 500 метров выше по течению от мест спуска сточных вод, не ближе 250 метров выше и 1000 метров ниже портовых, гидротехнических сооружений, пристаней, причалов, пирсов, дебаркадеров, нефтеналивных приспособлений, паромных канатных переправ и разводных наплавных мостов;</a:t>
            </a:r>
          </a:p>
          <a:p>
            <a:pPr indent="355600" algn="just" fontAlgn="base"/>
            <a:r>
              <a:rPr lang="ru-RU" sz="1100" dirty="0" smtClean="0">
                <a:solidFill>
                  <a:schemeClr val="tx1"/>
                </a:solidFill>
              </a:rPr>
              <a:t>2) береговая полоса пляжа должна иметь ограждение и стоки для дождевых вод;</a:t>
            </a:r>
          </a:p>
          <a:p>
            <a:pPr indent="355600" algn="just" fontAlgn="base"/>
            <a:r>
              <a:rPr lang="ru-RU" sz="1100" dirty="0" smtClean="0">
                <a:solidFill>
                  <a:schemeClr val="tx1"/>
                </a:solidFill>
              </a:rPr>
              <a:t>3) дно участка акватории, отведенного для купания, должно иметь постепенный скат без уступов до глубины 2 метров при ширине береговой полосы не менее 20 метров, очищено от водных растений, ракушек, коряг, стекла, камней и других предметов, представляющих опасность для купающихся;</a:t>
            </a:r>
          </a:p>
          <a:p>
            <a:pPr indent="355600" algn="just" fontAlgn="base"/>
            <a:r>
              <a:rPr lang="ru-RU" sz="1100" dirty="0" smtClean="0">
                <a:solidFill>
                  <a:schemeClr val="tx1"/>
                </a:solidFill>
              </a:rPr>
              <a:t>4) границы участка акватории, отведенного для купания, должны обозначаться буйками красного или оранжевого цвета, расположенными на расстоянии 10 - 20 метров один от другого и до 25 метров от места с глубиной 1,3 метра, и не должны выходить в зону судового хода;</a:t>
            </a:r>
          </a:p>
          <a:p>
            <a:pPr indent="355600" algn="just" fontAlgn="base"/>
            <a:r>
              <a:rPr lang="ru-RU" sz="1100" dirty="0" smtClean="0">
                <a:solidFill>
                  <a:schemeClr val="tx1"/>
                </a:solidFill>
              </a:rPr>
              <a:t>5) пункты проката маломерных судов, базы стоянок маломерных судов для проведения водных прогулок населения, катания на буксируемых средствах катания на водных объектах, плавательных досках под парусом должны располагаться не ближе 50 метров от границ пляжей и участков (полос) акваторий, используемых для подводного плавания;</a:t>
            </a:r>
          </a:p>
          <a:p>
            <a:pPr indent="355600" algn="just" fontAlgn="base"/>
            <a:r>
              <a:rPr lang="ru-RU" sz="1100" dirty="0" smtClean="0">
                <a:solidFill>
                  <a:schemeClr val="tx1"/>
                </a:solidFill>
              </a:rPr>
              <a:t>6) на пляжах отводятся участки акватории для купания детей и лиц, не умеющих плавать, с максимальной глубиной от 0,7 до 1,3 метра. Эти участки обозначаются линией хорошо видимых поплавков или ограждаются </a:t>
            </a:r>
            <a:r>
              <a:rPr lang="ru-RU" sz="1100" dirty="0" err="1" smtClean="0">
                <a:solidFill>
                  <a:schemeClr val="tx1"/>
                </a:solidFill>
              </a:rPr>
              <a:t>штакетным</a:t>
            </a:r>
            <a:r>
              <a:rPr lang="ru-RU" sz="1100" dirty="0" smtClean="0">
                <a:solidFill>
                  <a:schemeClr val="tx1"/>
                </a:solidFill>
              </a:rPr>
              <a:t> забором. Пляж и берег у места купания детей и лиц, не умеющих плавать, должен быть отлогим, без обрывов и ям;</a:t>
            </a:r>
          </a:p>
          <a:p>
            <a:pPr indent="355600" algn="just" fontAlgn="base"/>
            <a:endParaRPr lang="ru-RU" sz="1100" dirty="0">
              <a:solidFill>
                <a:schemeClr val="tx1"/>
              </a:solidFill>
            </a:endParaRPr>
          </a:p>
        </p:txBody>
      </p:sp>
      <p:sp>
        <p:nvSpPr>
          <p:cNvPr id="11" name="Стрелка вправо 10">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Прямоугольник 8">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fontAlgn="base"/>
            <a:r>
              <a:rPr lang="ru-RU" sz="1100" dirty="0" smtClean="0">
                <a:solidFill>
                  <a:schemeClr val="tx1"/>
                </a:solidFill>
              </a:rPr>
              <a:t>7) оборудованные на пляжах места для прыжков в воду должны находиться в естественных участках акватории с </a:t>
            </a:r>
            <a:r>
              <a:rPr lang="ru-RU" sz="1100" dirty="0" err="1" smtClean="0">
                <a:solidFill>
                  <a:schemeClr val="tx1"/>
                </a:solidFill>
              </a:rPr>
              <a:t>приглубыми</a:t>
            </a:r>
            <a:r>
              <a:rPr lang="ru-RU" sz="1100" dirty="0" smtClean="0">
                <a:solidFill>
                  <a:schemeClr val="tx1"/>
                </a:solidFill>
              </a:rPr>
              <a:t> берегами. При отсутствии таких участков устанавливаются деревянные мостки или плоты до мест с глубинами, обеспечивающими безопасность при выполнении прыжков. Возможно установление сооружений для прыжков в воду в местах с глубинами, обеспечивающими безопасность при выполнении прыжков. Стационарные водные аттракционы должны обеспечивать безопасность людей при пользовании ими, а места их размещения оборудуются стендами с правилами эксплуатации стационарных водных аттракционов и мерами безопасности при их использовании;</a:t>
            </a:r>
          </a:p>
          <a:p>
            <a:pPr indent="355600" algn="just" fontAlgn="base"/>
            <a:r>
              <a:rPr lang="ru-RU" sz="1100" dirty="0" smtClean="0">
                <a:solidFill>
                  <a:schemeClr val="tx1"/>
                </a:solidFill>
              </a:rPr>
              <a:t>8) на пляжах не должно быть выхода грунтовых вод на поверхность, водоворота, воронок и течения, превышающего 0,5 метра в секунду;</a:t>
            </a:r>
          </a:p>
          <a:p>
            <a:pPr indent="355600" algn="just" fontAlgn="base"/>
            <a:r>
              <a:rPr lang="ru-RU" sz="1100" dirty="0" smtClean="0">
                <a:solidFill>
                  <a:schemeClr val="tx1"/>
                </a:solidFill>
              </a:rPr>
              <a:t>9) на пляже не далее 5 метров от воды выставляются через каждые 50 метров стойки (щиты) с навешенными на них спасательным кругом и спасательным линем;</a:t>
            </a:r>
          </a:p>
          <a:p>
            <a:pPr indent="355600" algn="just" fontAlgn="base"/>
            <a:r>
              <a:rPr lang="ru-RU" sz="1100" dirty="0" smtClean="0">
                <a:solidFill>
                  <a:schemeClr val="tx1"/>
                </a:solidFill>
              </a:rPr>
              <a:t>10) на пляже устанавливаются мачты </a:t>
            </a:r>
            <a:r>
              <a:rPr lang="ru-RU" sz="1100" dirty="0" err="1" smtClean="0">
                <a:solidFill>
                  <a:schemeClr val="tx1"/>
                </a:solidFill>
              </a:rPr>
              <a:t>голубого</a:t>
            </a:r>
            <a:r>
              <a:rPr lang="ru-RU" sz="1100" dirty="0" smtClean="0">
                <a:solidFill>
                  <a:schemeClr val="tx1"/>
                </a:solidFill>
              </a:rPr>
              <a:t> цвета высотой 8 - 10 метров для подъема сигналов: желтый флаг размерами 70 </a:t>
            </a:r>
            <a:r>
              <a:rPr lang="ru-RU" sz="1100" dirty="0" err="1" smtClean="0">
                <a:solidFill>
                  <a:schemeClr val="tx1"/>
                </a:solidFill>
              </a:rPr>
              <a:t>x</a:t>
            </a:r>
            <a:r>
              <a:rPr lang="ru-RU" sz="1100" dirty="0" smtClean="0">
                <a:solidFill>
                  <a:schemeClr val="tx1"/>
                </a:solidFill>
              </a:rPr>
              <a:t> 100 сантиметров (или 50 </a:t>
            </a:r>
            <a:r>
              <a:rPr lang="ru-RU" sz="1100" dirty="0" err="1" smtClean="0">
                <a:solidFill>
                  <a:schemeClr val="tx1"/>
                </a:solidFill>
              </a:rPr>
              <a:t>x</a:t>
            </a:r>
            <a:r>
              <a:rPr lang="ru-RU" sz="1100" dirty="0" smtClean="0">
                <a:solidFill>
                  <a:schemeClr val="tx1"/>
                </a:solidFill>
              </a:rPr>
              <a:t> 70 сантиметров), обозначающий "купание разрешено", и черный шар диаметром 1 метр, обозначающий "купание запрещено";</a:t>
            </a:r>
          </a:p>
          <a:p>
            <a:pPr indent="355600" algn="just" fontAlgn="base"/>
            <a:r>
              <a:rPr lang="ru-RU" sz="1100" dirty="0" smtClean="0">
                <a:solidFill>
                  <a:schemeClr val="tx1"/>
                </a:solidFill>
              </a:rPr>
              <a:t>11) на территории пляжа должны проводиться ежедневная патрульная (текущая) уборка в течение дня и основная уборка берега, зеленой зоны, раздевалок и туалетов после закрытия пляжа. Временное (в течение суток) хранение отходов осуществляется в контейнерах, установленных на площадке с твердым (водонепроницаемым) покрытием, с удобными подъездными путями. На территории пляжа не реже чем через 40 метров и не ближе 10 метров от уреза воды должны быть установлены урны для сбора мусора;</a:t>
            </a:r>
          </a:p>
          <a:p>
            <a:pPr indent="355600" algn="just" fontAlgn="base"/>
            <a:r>
              <a:rPr lang="ru-RU" sz="1100" dirty="0" smtClean="0">
                <a:solidFill>
                  <a:schemeClr val="tx1"/>
                </a:solidFill>
              </a:rPr>
              <a:t>12) на расстоянии не менее 20 метров от границ пляжа должны быть установлены туалеты. При отсутствии возможности присоединения к существующим сетям канализации для сбора и временного хранения жидких нечистот возможно устраивать уборные с водонепроницаемыми выгребами или устанавливать передвижные туалеты заводского изготовления (</a:t>
            </a:r>
            <a:r>
              <a:rPr lang="ru-RU" sz="1100" dirty="0" err="1" smtClean="0">
                <a:solidFill>
                  <a:schemeClr val="tx1"/>
                </a:solidFill>
              </a:rPr>
              <a:t>биотуалеты</a:t>
            </a:r>
            <a:r>
              <a:rPr lang="ru-RU" sz="1100" dirty="0" smtClean="0">
                <a:solidFill>
                  <a:schemeClr val="tx1"/>
                </a:solidFill>
              </a:rPr>
              <a:t>). Количество мест в туалете предусматривается из расчета одно место на 75 человек на пляже;</a:t>
            </a:r>
          </a:p>
          <a:p>
            <a:pPr indent="355600" algn="just" fontAlgn="base"/>
            <a:r>
              <a:rPr lang="ru-RU" sz="1100" dirty="0" smtClean="0">
                <a:solidFill>
                  <a:schemeClr val="tx1"/>
                </a:solidFill>
              </a:rPr>
              <a:t>14) в местах, отведенных для купания, и до 500 метров выше их по течению запрещается стирка белья, купание и водопой животных.</a:t>
            </a:r>
            <a:endParaRPr lang="ru-RU" sz="1100" dirty="0">
              <a:solidFill>
                <a:schemeClr val="tx1"/>
              </a:solidFill>
            </a:endParaRPr>
          </a:p>
        </p:txBody>
      </p:sp>
      <p:sp>
        <p:nvSpPr>
          <p:cNvPr id="11" name="Стрелка вправо 10">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Прямоугольник 8">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fontAlgn="base"/>
            <a:r>
              <a:rPr lang="ru-RU" sz="1100" dirty="0" smtClean="0">
                <a:solidFill>
                  <a:schemeClr val="tx1"/>
                </a:solidFill>
              </a:rPr>
              <a:t>17. Запрещается использование пляжа без получения акта технического освидетельствования с правом эксплуатации, выданного Государственной инспекцией по маломерным судам Министерства Российской Федерации по делам гражданской обороны, чрезвычайным ситуациям и ликвидации последствий стихийных бедствий по Свердловской области (далее - Центр ГИМС). Акт технического освидетельствования пляжа с правом эксплуатации необходимо получить перед открытием пляжа.</a:t>
            </a:r>
          </a:p>
          <a:p>
            <a:pPr indent="355600" algn="just" fontAlgn="base"/>
            <a:r>
              <a:rPr lang="ru-RU" sz="1100" dirty="0" smtClean="0">
                <a:solidFill>
                  <a:schemeClr val="tx1"/>
                </a:solidFill>
              </a:rPr>
              <a:t>18. Оборудование пляжей и обеспечение организации безопасности людей возлагается на водопользователей или организации, в ведении которых находится или будет находиться данная территория.</a:t>
            </a:r>
          </a:p>
          <a:p>
            <a:pPr indent="355600" algn="just" fontAlgn="base"/>
            <a:r>
              <a:rPr lang="ru-RU" sz="1100" dirty="0" smtClean="0">
                <a:solidFill>
                  <a:schemeClr val="tx1"/>
                </a:solidFill>
              </a:rPr>
              <a:t>19. Органы местного самоуправления:</a:t>
            </a:r>
          </a:p>
          <a:p>
            <a:pPr indent="355600" algn="just" fontAlgn="base"/>
            <a:r>
              <a:rPr lang="ru-RU" sz="1100" dirty="0" smtClean="0">
                <a:solidFill>
                  <a:schemeClr val="tx1"/>
                </a:solidFill>
              </a:rPr>
              <a:t>1) ежегодно до начала купального сезона утверждают годовые планы мероприятий по обеспечению безопасности людей на водных объектах в Свердловской области с учетом местных условий, соответствующих настоящим правилам, предложений, вносимых органами ГИМС, а также назначают ответственного за выполнение требований настоящих правил на территории соответствующего муниципального образования, расположенного на территории Свердловской области (далее - муниципальное образование);</a:t>
            </a:r>
          </a:p>
          <a:p>
            <a:pPr indent="355600" algn="just" fontAlgn="base"/>
            <a:r>
              <a:rPr lang="ru-RU" sz="1100" dirty="0" smtClean="0">
                <a:solidFill>
                  <a:schemeClr val="tx1"/>
                </a:solidFill>
              </a:rPr>
              <a:t>2) ежегодно до начала летнего (зимнего) сезона организуют профилактические выезды на водные объекты с целью организации мест организованного отдыха на водном объекте;</a:t>
            </a:r>
          </a:p>
          <a:p>
            <a:pPr indent="355600" algn="just" fontAlgn="base"/>
            <a:r>
              <a:rPr lang="ru-RU" sz="1100" dirty="0" smtClean="0">
                <a:solidFill>
                  <a:schemeClr val="tx1"/>
                </a:solidFill>
              </a:rPr>
              <a:t>3) создают безопасные условия для массового отдыха на водных объектах общего пользования в соответствии с настоящими правилами;</a:t>
            </a:r>
          </a:p>
          <a:p>
            <a:pPr indent="355600" algn="just" fontAlgn="base"/>
            <a:r>
              <a:rPr lang="ru-RU" sz="1100" dirty="0" smtClean="0">
                <a:solidFill>
                  <a:schemeClr val="tx1"/>
                </a:solidFill>
              </a:rPr>
              <a:t>4) выставляют знаки безопасности на водных объектах (приложение № 1 к настоящим правилам);</a:t>
            </a:r>
          </a:p>
          <a:p>
            <a:pPr indent="355600" algn="just" fontAlgn="base"/>
            <a:r>
              <a:rPr lang="ru-RU" sz="1100" dirty="0" smtClean="0">
                <a:solidFill>
                  <a:schemeClr val="tx1"/>
                </a:solidFill>
              </a:rPr>
              <a:t>5) содействуют обеспечению мест организованного отдыха на водном объекте связью и организации взаимодействия с медицинскими организациями, спасательными службами и (или) формированиями, полицией, </a:t>
            </a:r>
            <a:r>
              <a:rPr lang="ru-RU" sz="1100" dirty="0" err="1" smtClean="0">
                <a:solidFill>
                  <a:schemeClr val="tx1"/>
                </a:solidFill>
              </a:rPr>
              <a:t>Роспотребнадзором</a:t>
            </a:r>
            <a:r>
              <a:rPr lang="ru-RU" sz="1100" dirty="0" smtClean="0">
                <a:solidFill>
                  <a:schemeClr val="tx1"/>
                </a:solidFill>
              </a:rPr>
              <a:t>, органами ГИМС;</a:t>
            </a:r>
          </a:p>
          <a:p>
            <a:pPr indent="355600" algn="just" fontAlgn="base"/>
            <a:r>
              <a:rPr lang="ru-RU" sz="1100" dirty="0" smtClean="0">
                <a:solidFill>
                  <a:schemeClr val="tx1"/>
                </a:solidFill>
              </a:rPr>
              <a:t>6) создают и организуют деятельность спасательных служб и (или) формирований, в том числе спасательных постов на муниципальных пляжах, либо заключают договоры с профессиональными аварийно-спасательными службами или аварийно-спасательными формированиями, а также оказывают содействие в создании спасательных служб и (или) формирований, спасательных постов на частных пляжах;</a:t>
            </a:r>
          </a:p>
          <a:p>
            <a:pPr indent="355600" algn="just" fontAlgn="base"/>
            <a:r>
              <a:rPr lang="ru-RU" sz="1100" dirty="0" smtClean="0">
                <a:solidFill>
                  <a:schemeClr val="tx1"/>
                </a:solidFill>
              </a:rPr>
              <a:t>7) оповещают население об ограничениях водопользования на водных объектах общего пользования через средства массовой информации и посредством знаков безопасности на водных объектах;</a:t>
            </a:r>
          </a:p>
        </p:txBody>
      </p:sp>
      <p:sp>
        <p:nvSpPr>
          <p:cNvPr id="11" name="Стрелка вправо 10">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Прямоугольник 8">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fontAlgn="base"/>
            <a:r>
              <a:rPr lang="ru-RU" sz="1100" dirty="0" smtClean="0">
                <a:solidFill>
                  <a:schemeClr val="tx1"/>
                </a:solidFill>
              </a:rPr>
              <a:t>8) организуют обучение населения правилам поведения на водных объектах, агитацию и пропаганду в области охраны жизни и здоровья людей на водных объектах общего пользования;</a:t>
            </a:r>
          </a:p>
          <a:p>
            <a:pPr indent="355600" algn="just" fontAlgn="base"/>
            <a:r>
              <a:rPr lang="ru-RU" sz="1100" dirty="0" smtClean="0">
                <a:solidFill>
                  <a:schemeClr val="tx1"/>
                </a:solidFill>
              </a:rPr>
              <a:t>9) организуют создание в образовательных организациях уголков безопасности на водных объектах, изучение правил поведения на водных объектах, мер безопасности для предупреждения несчастных случаев и мер по оказанию первой помощи пострадавшим;</a:t>
            </a:r>
          </a:p>
          <a:p>
            <a:pPr indent="355600" algn="just" fontAlgn="base"/>
            <a:r>
              <a:rPr lang="ru-RU" sz="1100" dirty="0" smtClean="0">
                <a:solidFill>
                  <a:schemeClr val="tx1"/>
                </a:solidFill>
              </a:rPr>
              <a:t>10) привлекают на добровольной основе граждан, членов Общероссийской общественной организации "Всероссийское общество спасания на водах" и иных общественных организаций для проведения работ (в том числе дежурств) в целях обеспечения безопасности людей на водных объектах, охраны их жизни и здоровья;</a:t>
            </a:r>
          </a:p>
          <a:p>
            <a:pPr indent="355600" algn="just" fontAlgn="base"/>
            <a:r>
              <a:rPr lang="ru-RU" sz="1100" dirty="0" smtClean="0">
                <a:solidFill>
                  <a:schemeClr val="tx1"/>
                </a:solidFill>
              </a:rPr>
              <a:t>11) организуют обеспечение общественного порядка на водных объектах;</a:t>
            </a:r>
          </a:p>
          <a:p>
            <a:pPr indent="355600" algn="just" fontAlgn="base"/>
            <a:r>
              <a:rPr lang="ru-RU" sz="1100" dirty="0" smtClean="0">
                <a:solidFill>
                  <a:schemeClr val="tx1"/>
                </a:solidFill>
              </a:rPr>
              <a:t>12) осуществляют совместно с государственным казенным учреждением Свердловской области "Служба спасения Свердловской области" (далее - ГКУ СО "Служба спасения Свердловской области") проверку теоретических знаний и практических навыков штатных матросов-спасателей на пляжах (базах отдыха) независимо от их ведомственной принадлежности.</a:t>
            </a:r>
          </a:p>
          <a:p>
            <a:pPr indent="355600" algn="just" fontAlgn="base"/>
            <a:r>
              <a:rPr lang="ru-RU" sz="1100" dirty="0" smtClean="0">
                <a:solidFill>
                  <a:schemeClr val="tx1"/>
                </a:solidFill>
              </a:rPr>
              <a:t> </a:t>
            </a:r>
          </a:p>
          <a:p>
            <a:pPr indent="355600" algn="just" fontAlgn="base"/>
            <a:r>
              <a:rPr lang="ru-RU" sz="1100" b="1" dirty="0" smtClean="0">
                <a:solidFill>
                  <a:schemeClr val="tx1"/>
                </a:solidFill>
              </a:rPr>
              <a:t>Глава 3. Требования и меры по обеспечению безопасности жизни и здоровья людей при проведении массовых мероприятий на водных объектах</a:t>
            </a:r>
            <a:endParaRPr lang="ru-RU" sz="1100" dirty="0" smtClean="0">
              <a:solidFill>
                <a:schemeClr val="tx1"/>
              </a:solidFill>
            </a:endParaRPr>
          </a:p>
          <a:p>
            <a:pPr indent="355600" algn="just" fontAlgn="base"/>
            <a:r>
              <a:rPr lang="ru-RU" sz="1100" dirty="0" smtClean="0">
                <a:solidFill>
                  <a:schemeClr val="tx1"/>
                </a:solidFill>
              </a:rPr>
              <a:t>20. Организатор массового мероприятия на водном объекте обязан направить в орган местного самоуправления заявку на проведение массового мероприятия на водном объекте. В заявке указываются:</a:t>
            </a:r>
          </a:p>
          <a:p>
            <a:pPr indent="355600" algn="just" fontAlgn="base"/>
            <a:r>
              <a:rPr lang="ru-RU" sz="1100" dirty="0" smtClean="0">
                <a:solidFill>
                  <a:schemeClr val="tx1"/>
                </a:solidFill>
              </a:rPr>
              <a:t>1) дата, время и сроки проведения массового мероприятия на водном объекте;</a:t>
            </a:r>
          </a:p>
          <a:p>
            <a:pPr indent="355600" algn="just" fontAlgn="base"/>
            <a:r>
              <a:rPr lang="ru-RU" sz="1100" dirty="0" smtClean="0">
                <a:solidFill>
                  <a:schemeClr val="tx1"/>
                </a:solidFill>
              </a:rPr>
              <a:t>2) количество участников массового мероприятия на водном объекте;</a:t>
            </a:r>
          </a:p>
          <a:p>
            <a:pPr indent="355600" algn="just" fontAlgn="base"/>
            <a:r>
              <a:rPr lang="ru-RU" sz="1100" dirty="0" smtClean="0">
                <a:solidFill>
                  <a:schemeClr val="tx1"/>
                </a:solidFill>
              </a:rPr>
              <a:t>3) лицо, ответственное за обеспечение безопасности людей на водном объекте, общественного порядка и охрану окружающей среды;</a:t>
            </a:r>
          </a:p>
          <a:p>
            <a:pPr indent="355600" algn="just" fontAlgn="base"/>
            <a:r>
              <a:rPr lang="ru-RU" sz="1100" dirty="0" smtClean="0">
                <a:solidFill>
                  <a:schemeClr val="tx1"/>
                </a:solidFill>
              </a:rPr>
              <a:t>4) схема места проведения массового мероприятия на водном объекте. При проведении массового мероприятия на водном объекте участки (полосы) акватории должны быть обозначены буйками (вешками) оранжевого цвета;</a:t>
            </a:r>
          </a:p>
          <a:p>
            <a:pPr indent="355600" algn="just" fontAlgn="base"/>
            <a:r>
              <a:rPr lang="ru-RU" sz="1100" dirty="0" smtClean="0">
                <a:solidFill>
                  <a:schemeClr val="tx1"/>
                </a:solidFill>
              </a:rPr>
              <a:t>5) наличие матросов-спасателей (спасателей). Спасатели должны иметь профессиональную подготовку, быть специально обучены оказанию первой помощи терпящим бедствие на водных объектах и аттестованы в установленном порядке;</a:t>
            </a:r>
          </a:p>
          <a:p>
            <a:pPr indent="355600" algn="just" fontAlgn="base"/>
            <a:r>
              <a:rPr lang="ru-RU" sz="1100" dirty="0" smtClean="0">
                <a:solidFill>
                  <a:schemeClr val="tx1"/>
                </a:solidFill>
              </a:rPr>
              <a:t>6) наличие медицинского персонала (санитарных машин) для оказания медицинской помощи пострадавшим на воде и сотрудников полиции для охраны общественного порядка в соответствии с законодательством, регламентирующим указанную деятельность.</a:t>
            </a:r>
            <a:endParaRPr lang="ru-RU" sz="1100" dirty="0">
              <a:solidFill>
                <a:schemeClr val="tx1"/>
              </a:solidFill>
            </a:endParaRPr>
          </a:p>
        </p:txBody>
      </p:sp>
      <p:sp>
        <p:nvSpPr>
          <p:cNvPr id="11" name="Стрелка вправо 10">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Прямоугольник 8">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fontAlgn="base"/>
            <a:r>
              <a:rPr lang="ru-RU" sz="1100" dirty="0" smtClean="0">
                <a:solidFill>
                  <a:schemeClr val="tx1"/>
                </a:solidFill>
              </a:rPr>
              <a:t>21. Отсутствие в заявке информации, указанной в пункте 20 настоящих правил, является основанием для несогласования заявки на проведение массового мероприятия на водном объекте.</a:t>
            </a:r>
          </a:p>
          <a:p>
            <a:pPr indent="355600" algn="just" fontAlgn="base"/>
            <a:r>
              <a:rPr lang="ru-RU" sz="1100" dirty="0" smtClean="0">
                <a:solidFill>
                  <a:schemeClr val="tx1"/>
                </a:solidFill>
              </a:rPr>
              <a:t>22. Организатор массового мероприятия на водном объекте направляет заявку в </a:t>
            </a:r>
            <a:r>
              <a:rPr lang="ru-RU" sz="1100" dirty="0" err="1" smtClean="0">
                <a:solidFill>
                  <a:schemeClr val="tx1"/>
                </a:solidFill>
              </a:rPr>
              <a:t>Роспотребнадзор</a:t>
            </a:r>
            <a:r>
              <a:rPr lang="ru-RU" sz="1100" dirty="0" smtClean="0">
                <a:solidFill>
                  <a:schemeClr val="tx1"/>
                </a:solidFill>
              </a:rPr>
              <a:t> и органы ГИМС для дальнейшего согласования.</a:t>
            </a:r>
          </a:p>
          <a:p>
            <a:pPr indent="355600" algn="just" fontAlgn="base"/>
            <a:r>
              <a:rPr lang="ru-RU" sz="1100" dirty="0" smtClean="0">
                <a:solidFill>
                  <a:schemeClr val="tx1"/>
                </a:solidFill>
              </a:rPr>
              <a:t>Заявка в </a:t>
            </a:r>
            <a:r>
              <a:rPr lang="ru-RU" sz="1100" dirty="0" err="1" smtClean="0">
                <a:solidFill>
                  <a:schemeClr val="tx1"/>
                </a:solidFill>
              </a:rPr>
              <a:t>Роспотребнадзор</a:t>
            </a:r>
            <a:r>
              <a:rPr lang="ru-RU" sz="1100" dirty="0" smtClean="0">
                <a:solidFill>
                  <a:schemeClr val="tx1"/>
                </a:solidFill>
              </a:rPr>
              <a:t> и органы ГИМС направляется не позднее 10 рабочих дней со дня согласования заявки органом местного самоуправления.</a:t>
            </a:r>
          </a:p>
          <a:p>
            <a:pPr indent="355600" algn="just" fontAlgn="base"/>
            <a:r>
              <a:rPr lang="ru-RU" sz="1100" dirty="0" smtClean="0">
                <a:solidFill>
                  <a:schemeClr val="tx1"/>
                </a:solidFill>
              </a:rPr>
              <a:t>23. При проведении массовых мероприятий на водном объекте, связанных с нахождением под водой (в том числе одиночных занятий подводными видами спорта и отдыха), в пределах используемого участка (полосы) акватории должно находиться судно (несколько судов) с лицами, обеспечивающими безопасность людей, находящихся под водой. В ночное время суда должны нести соответствующие отличительные огни.</a:t>
            </a:r>
          </a:p>
          <a:p>
            <a:pPr indent="355600" algn="just" fontAlgn="base"/>
            <a:r>
              <a:rPr lang="ru-RU" sz="1100" dirty="0" smtClean="0">
                <a:solidFill>
                  <a:schemeClr val="tx1"/>
                </a:solidFill>
              </a:rPr>
              <a:t> </a:t>
            </a:r>
          </a:p>
          <a:p>
            <a:pPr indent="355600" algn="just" fontAlgn="base"/>
            <a:r>
              <a:rPr lang="ru-RU" sz="1100" b="1" dirty="0" smtClean="0">
                <a:solidFill>
                  <a:schemeClr val="tx1"/>
                </a:solidFill>
              </a:rPr>
              <a:t>Глава 4. Требования по обеспечению безопасности детей на водных объектах</a:t>
            </a:r>
            <a:endParaRPr lang="ru-RU" sz="1100" dirty="0" smtClean="0">
              <a:solidFill>
                <a:schemeClr val="tx1"/>
              </a:solidFill>
            </a:endParaRPr>
          </a:p>
          <a:p>
            <a:pPr indent="355600" algn="just" fontAlgn="base"/>
            <a:r>
              <a:rPr lang="ru-RU" sz="1100" dirty="0" smtClean="0">
                <a:solidFill>
                  <a:schemeClr val="tx1"/>
                </a:solidFill>
              </a:rPr>
              <a:t>24. Безопасность детей на водных объектах обеспечивается правильным выбором и оборудованием мест купания, катания на коньках и лыжах, систематической разъяснительной работой с детьми о правилах поведения на водных объектах и льду и соблюдением мер предосторожности.</a:t>
            </a:r>
          </a:p>
          <a:p>
            <a:pPr indent="355600" algn="just" fontAlgn="base"/>
            <a:r>
              <a:rPr lang="ru-RU" sz="1100" dirty="0" smtClean="0">
                <a:solidFill>
                  <a:schemeClr val="tx1"/>
                </a:solidFill>
              </a:rPr>
              <a:t>25. Все мероприятия, связанные с нахождением детей на водных объектах, должны проводиться под надзором лиц, ответственных за жизнь и здоровье детей и обученных приемам оказания первой помощи пострадавшим на водных объектах.</a:t>
            </a:r>
          </a:p>
          <a:p>
            <a:pPr indent="355600" algn="just" fontAlgn="base"/>
            <a:r>
              <a:rPr lang="ru-RU" sz="1100" dirty="0" smtClean="0">
                <a:solidFill>
                  <a:schemeClr val="tx1"/>
                </a:solidFill>
              </a:rPr>
              <a:t>26. За купающимися детьми должно вестись непрерывное наблюдение лицами, указанными в пункте 25 настоящих правил.</a:t>
            </a:r>
          </a:p>
          <a:p>
            <a:pPr indent="355600" algn="just" fontAlgn="base"/>
            <a:r>
              <a:rPr lang="ru-RU" sz="1100" dirty="0" smtClean="0">
                <a:solidFill>
                  <a:schemeClr val="tx1"/>
                </a:solidFill>
              </a:rPr>
              <a:t>27. Оставлять детей на берегу, в воде, на льду водных объектов, на маломерных судах без присмотра лиц, указанных в пункте 25 настоящих правил, запрещается. Запрещается предоставление маломерных судов во временное владение и пользование детям, а также лицам, не имеющим права управления судном.</a:t>
            </a:r>
          </a:p>
          <a:p>
            <a:pPr indent="355600" algn="just" fontAlgn="base"/>
            <a:r>
              <a:rPr lang="ru-RU" sz="1100" dirty="0" smtClean="0">
                <a:solidFill>
                  <a:schemeClr val="tx1"/>
                </a:solidFill>
              </a:rPr>
              <a:t>28. Руководители организаций отдыха детей и их оздоровления должны:</a:t>
            </a:r>
          </a:p>
          <a:p>
            <a:pPr indent="355600" algn="just" fontAlgn="base"/>
            <a:r>
              <a:rPr lang="ru-RU" sz="1100" dirty="0" smtClean="0">
                <a:solidFill>
                  <a:schemeClr val="tx1"/>
                </a:solidFill>
              </a:rPr>
              <a:t>1) назначить должностных лиц, ответственных за безопасность детей на водных объектах;</a:t>
            </a:r>
          </a:p>
          <a:p>
            <a:pPr indent="355600" algn="just" fontAlgn="base"/>
            <a:r>
              <a:rPr lang="ru-RU" sz="1100" dirty="0" smtClean="0">
                <a:solidFill>
                  <a:schemeClr val="tx1"/>
                </a:solidFill>
              </a:rPr>
              <a:t>2) разработать и утвердить инструкции по действиям при возникновении происшествий и чрезвычайных ситуаций на воде и льду.</a:t>
            </a:r>
            <a:endParaRPr lang="ru-RU" sz="1100" dirty="0">
              <a:solidFill>
                <a:schemeClr val="tx1"/>
              </a:solidFill>
            </a:endParaRPr>
          </a:p>
        </p:txBody>
      </p:sp>
      <p:sp>
        <p:nvSpPr>
          <p:cNvPr id="11" name="Стрелка вправо 10">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Прямоугольник 8">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fontAlgn="base"/>
            <a:r>
              <a:rPr lang="ru-RU" sz="1100" dirty="0" smtClean="0">
                <a:solidFill>
                  <a:schemeClr val="tx1"/>
                </a:solidFill>
              </a:rPr>
              <a:t>29. Требования, предъявляемые к обустройству пляжа в месте организованного отдыха на водном объекте, для организаций отдыха детей и их оздоровления являются обязательными для выполнения.</a:t>
            </a:r>
          </a:p>
          <a:p>
            <a:pPr indent="355600" algn="just" fontAlgn="base"/>
            <a:r>
              <a:rPr lang="ru-RU" sz="1100" dirty="0" smtClean="0">
                <a:solidFill>
                  <a:schemeClr val="tx1"/>
                </a:solidFill>
              </a:rPr>
              <a:t>30. Организация, открытие и эксплуатация мест отдыха для детей, не соответствующих требованиям настоящих правил, запрещаются.</a:t>
            </a:r>
          </a:p>
          <a:p>
            <a:pPr indent="355600" algn="just" fontAlgn="base"/>
            <a:r>
              <a:rPr lang="ru-RU" sz="1100" dirty="0" smtClean="0">
                <a:solidFill>
                  <a:schemeClr val="tx1"/>
                </a:solidFill>
              </a:rPr>
              <a:t>31. В детских оздоровительных лагерях и других детских учреждениях, расположенных на водных объектах, пляж для детей (далее - детский пляж) должен оборудоваться у отлогого песчаного берега. Дно акватории водного объекта, используемого для детского пляжа, должно иметь постепенный уклон до глубины 2 метров без ям, уступов, быть свободно от водных растений и других предметов, представляющих опасность для купающихся.</a:t>
            </a:r>
          </a:p>
          <a:p>
            <a:pPr indent="355600" algn="just" fontAlgn="base"/>
            <a:r>
              <a:rPr lang="ru-RU" sz="1100" dirty="0" smtClean="0">
                <a:solidFill>
                  <a:schemeClr val="tx1"/>
                </a:solidFill>
              </a:rPr>
              <a:t>32. Перед открытием купального сезона в детском оздоровительном лагере дно акватории детского пляжа должно быть обследовано водолазами и очищено от опасных предметов.</a:t>
            </a:r>
          </a:p>
          <a:p>
            <a:pPr indent="355600" algn="just" fontAlgn="base"/>
            <a:r>
              <a:rPr lang="ru-RU" sz="1100" dirty="0" smtClean="0">
                <a:solidFill>
                  <a:schemeClr val="tx1"/>
                </a:solidFill>
              </a:rPr>
              <a:t>33. На детских пляжах для обучения плаванию детей дошкольного и младшего школьного возраста отводятся участки акватории глубиной не более 0,7 метра, а для детей старшего школьного возраста - глубиной не более 1,2 метра. Участки ограждаются забором или обносятся линией поплавков, закрепленных на тросах. В местах глубиной до 2 метров разрешается купаться детям в возрасте от 12 лет, умеющим хорошо плавать. Эти места ограждаются буйками, расположенными на расстоянии 10 - 20 метров один от другого.</a:t>
            </a:r>
          </a:p>
          <a:p>
            <a:pPr indent="355600" algn="just" fontAlgn="base"/>
            <a:r>
              <a:rPr lang="ru-RU" sz="1100" dirty="0" smtClean="0">
                <a:solidFill>
                  <a:schemeClr val="tx1"/>
                </a:solidFill>
              </a:rPr>
              <a:t>34. Детский пляж должен отвечать санитарным требованиям, установленным законодательством Российской Федерации и законодательством Свердловской области.</a:t>
            </a:r>
          </a:p>
          <a:p>
            <a:pPr indent="355600" algn="just" fontAlgn="base"/>
            <a:r>
              <a:rPr lang="ru-RU" sz="1100" dirty="0" smtClean="0">
                <a:solidFill>
                  <a:schemeClr val="tx1"/>
                </a:solidFill>
              </a:rPr>
              <a:t>35. На расстоянии 3 метров от уреза воды через каждые 25 метров устанавливаются стойки с вывешенными на них спасательными кругами и "концом Александрова".</a:t>
            </a:r>
          </a:p>
          <a:p>
            <a:pPr indent="355600" algn="just" fontAlgn="base"/>
            <a:r>
              <a:rPr lang="ru-RU" sz="1100" dirty="0" smtClean="0">
                <a:solidFill>
                  <a:schemeClr val="tx1"/>
                </a:solidFill>
              </a:rPr>
              <a:t>36. Детские пляжи оборудуются информационными стендами, содержащими следующую информацию:</a:t>
            </a:r>
          </a:p>
          <a:p>
            <a:pPr indent="355600" algn="just" fontAlgn="base"/>
            <a:r>
              <a:rPr lang="ru-RU" sz="1100" dirty="0" smtClean="0">
                <a:solidFill>
                  <a:schemeClr val="tx1"/>
                </a:solidFill>
              </a:rPr>
              <a:t>1) сведения о пользователе пляжа;</a:t>
            </a:r>
          </a:p>
          <a:p>
            <a:pPr indent="355600" algn="just" fontAlgn="base"/>
            <a:r>
              <a:rPr lang="ru-RU" sz="1100" dirty="0" smtClean="0">
                <a:solidFill>
                  <a:schemeClr val="tx1"/>
                </a:solidFill>
              </a:rPr>
              <a:t>2) извлечения из настоящих правил;</a:t>
            </a:r>
          </a:p>
          <a:p>
            <a:pPr indent="355600" algn="just" fontAlgn="base"/>
            <a:r>
              <a:rPr lang="ru-RU" sz="1100" dirty="0" smtClean="0">
                <a:solidFill>
                  <a:schemeClr val="tx1"/>
                </a:solidFill>
              </a:rPr>
              <a:t>3) материалы по предупреждению несчастных случаев с людьми на водных объектах;</a:t>
            </a:r>
          </a:p>
          <a:p>
            <a:pPr indent="355600" algn="just" fontAlgn="base"/>
            <a:r>
              <a:rPr lang="ru-RU" sz="1100" dirty="0" smtClean="0">
                <a:solidFill>
                  <a:schemeClr val="tx1"/>
                </a:solidFill>
              </a:rPr>
              <a:t>4) данные о температуре воды и воздуха, силе и направлении ветра.</a:t>
            </a:r>
            <a:endParaRPr lang="ru-RU" sz="1100" dirty="0">
              <a:solidFill>
                <a:schemeClr val="tx1"/>
              </a:solidFill>
            </a:endParaRPr>
          </a:p>
        </p:txBody>
      </p:sp>
      <p:sp>
        <p:nvSpPr>
          <p:cNvPr id="11" name="Стрелка вправо 10">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Прямоугольник 8">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трелка вправо 8">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Правила поведения в летний период</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785794"/>
            <a:ext cx="4643470" cy="5000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a:r>
              <a:rPr lang="ru-RU" sz="1100" dirty="0" smtClean="0">
                <a:solidFill>
                  <a:schemeClr val="tx1"/>
                </a:solidFill>
              </a:rPr>
              <a:t>Лето пора отпусков, летних каникул, теплой и солнечной погоды и отдыха на водоемах. </a:t>
            </a:r>
            <a:r>
              <a:rPr lang="ru-RU" sz="1100" dirty="0" smtClean="0">
                <a:solidFill>
                  <a:schemeClr val="tx1"/>
                </a:solidFill>
              </a:rPr>
              <a:t>Мало </a:t>
            </a:r>
            <a:r>
              <a:rPr lang="ru-RU" sz="1100" dirty="0" smtClean="0">
                <a:solidFill>
                  <a:schemeClr val="tx1"/>
                </a:solidFill>
              </a:rPr>
              <a:t>кто задумывается, что больше всего случаев связанных с гибелью людей на воде происходит именно летом.</a:t>
            </a:r>
          </a:p>
          <a:p>
            <a:pPr indent="355600" algn="just"/>
            <a:r>
              <a:rPr lang="ru-RU" sz="1100" dirty="0" smtClean="0">
                <a:solidFill>
                  <a:schemeClr val="tx1"/>
                </a:solidFill>
              </a:rPr>
              <a:t>В связи с этим каждому человеку следует помнить, что купаться в неизвестных водоемах и необследованных местах опасно!</a:t>
            </a:r>
          </a:p>
          <a:p>
            <a:pPr indent="355600" algn="just"/>
            <a:r>
              <a:rPr lang="ru-RU" sz="1100" dirty="0" smtClean="0">
                <a:solidFill>
                  <a:schemeClr val="tx1"/>
                </a:solidFill>
              </a:rPr>
              <a:t>Место купания должно иметь пологое, песчаное, свободное от растений и ила дно, без резких обрывов вблизи берега.</a:t>
            </a:r>
          </a:p>
          <a:p>
            <a:pPr indent="355600" algn="just"/>
            <a:r>
              <a:rPr lang="ru-RU" sz="1100" dirty="0" smtClean="0">
                <a:solidFill>
                  <a:schemeClr val="tx1"/>
                </a:solidFill>
              </a:rPr>
              <a:t>Умеющие хорошо плавать и нырять должны убедиться в том, что в воде и, тем более, близко у берега нет затонувших деревьев, старых свай, коряг, острых камней (как на глубине, так и у поверхности воды).</a:t>
            </a:r>
          </a:p>
          <a:p>
            <a:pPr indent="355600" algn="just"/>
            <a:r>
              <a:rPr lang="ru-RU" sz="1100" dirty="0" smtClean="0">
                <a:solidFill>
                  <a:schemeClr val="tx1"/>
                </a:solidFill>
              </a:rPr>
              <a:t>В зоне купания, особенно на реках, не должно быть сильного течения, водоворотов, холодных подводных ключей, которые могут привести к судорогам в ногах и руках.</a:t>
            </a:r>
          </a:p>
          <a:p>
            <a:pPr indent="355600" algn="just"/>
            <a:r>
              <a:rPr lang="ru-RU" sz="1100" dirty="0" smtClean="0">
                <a:solidFill>
                  <a:schemeClr val="tx1"/>
                </a:solidFill>
              </a:rPr>
              <a:t>На необорудованных местах </a:t>
            </a:r>
            <a:r>
              <a:rPr lang="ru-RU" sz="1100" dirty="0" smtClean="0">
                <a:solidFill>
                  <a:schemeClr val="tx1"/>
                </a:solidFill>
              </a:rPr>
              <a:t>отдыха, </a:t>
            </a:r>
            <a:r>
              <a:rPr lang="ru-RU" sz="1100" dirty="0" smtClean="0">
                <a:solidFill>
                  <a:schemeClr val="tx1"/>
                </a:solidFill>
              </a:rPr>
              <a:t>на водных объектах имеются затонувшие деревья, старые сваи, коряги, острые камни, каменные гряды и отдельные валуны, часто скрытые небольшим слоем воды и находящиеся в самых неожиданных местах, в том числе и далеко от берега.</a:t>
            </a:r>
          </a:p>
          <a:p>
            <a:pPr indent="355600" algn="just"/>
            <a:r>
              <a:rPr lang="ru-RU" sz="1100" dirty="0" smtClean="0">
                <a:solidFill>
                  <a:schemeClr val="tx1"/>
                </a:solidFill>
              </a:rPr>
              <a:t>Купаться лучше утром или вечером, когда солнце греет, но еще нет опасности перегрева. Температура воды должна быть не ниже 17-19 градусов, находиться в воде рекомендуется не более 20 минут. Не следует входить или прыгать в воду после длительного пребывания на солнце, т.к. при охлаждении в воде наступает сокращение мышц, что может привести к остановке сердца.</a:t>
            </a:r>
          </a:p>
        </p:txBody>
      </p:sp>
      <p:pic>
        <p:nvPicPr>
          <p:cNvPr id="2050" name="Picture 2" descr="C:\Users\123\Desktop\Купание\карьер_758_53b4eefcc724.jpg"/>
          <p:cNvPicPr>
            <a:picLocks noChangeAspect="1" noChangeArrowheads="1"/>
          </p:cNvPicPr>
          <p:nvPr/>
        </p:nvPicPr>
        <p:blipFill>
          <a:blip r:embed="rId2"/>
          <a:srcRect/>
          <a:stretch>
            <a:fillRect/>
          </a:stretch>
        </p:blipFill>
        <p:spPr bwMode="auto">
          <a:xfrm>
            <a:off x="5000628" y="3214685"/>
            <a:ext cx="3857652" cy="2562123"/>
          </a:xfrm>
          <a:prstGeom prst="rect">
            <a:avLst/>
          </a:prstGeom>
          <a:noFill/>
        </p:spPr>
      </p:pic>
      <p:pic>
        <p:nvPicPr>
          <p:cNvPr id="2051" name="Picture 3" descr="C:\Users\123\Desktop\Купание\n_ogOFclykToe6AOU_8zdUtQ.jpg"/>
          <p:cNvPicPr>
            <a:picLocks noChangeAspect="1" noChangeArrowheads="1"/>
          </p:cNvPicPr>
          <p:nvPr/>
        </p:nvPicPr>
        <p:blipFill>
          <a:blip r:embed="rId3" cstate="print"/>
          <a:srcRect t="11550"/>
          <a:stretch>
            <a:fillRect/>
          </a:stretch>
        </p:blipFill>
        <p:spPr bwMode="auto">
          <a:xfrm>
            <a:off x="5000628" y="857232"/>
            <a:ext cx="3857652" cy="2272514"/>
          </a:xfrm>
          <a:prstGeom prst="rect">
            <a:avLst/>
          </a:prstGeom>
          <a:noFill/>
        </p:spPr>
      </p:pic>
      <p:sp>
        <p:nvSpPr>
          <p:cNvPr id="11" name="Прямоугольник 10">
            <a:hlinkClick r:id="rId4"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8" presetClass="entr" presetSubtype="32" fill="hold" nodeType="afterEffect">
                                  <p:stCondLst>
                                    <p:cond delay="500"/>
                                  </p:stCondLst>
                                  <p:childTnLst>
                                    <p:set>
                                      <p:cBhvr>
                                        <p:cTn id="10" dur="1" fill="hold">
                                          <p:stCondLst>
                                            <p:cond delay="0"/>
                                          </p:stCondLst>
                                        </p:cTn>
                                        <p:tgtEl>
                                          <p:spTgt spid="2051"/>
                                        </p:tgtEl>
                                        <p:attrNameLst>
                                          <p:attrName>style.visibility</p:attrName>
                                        </p:attrNameLst>
                                      </p:cBhvr>
                                      <p:to>
                                        <p:strVal val="visible"/>
                                      </p:to>
                                    </p:set>
                                    <p:animEffect transition="in" filter="diamond(out)">
                                      <p:cBhvr>
                                        <p:cTn id="11" dur="1000"/>
                                        <p:tgtEl>
                                          <p:spTgt spid="2051"/>
                                        </p:tgtEl>
                                      </p:cBhvr>
                                    </p:animEffect>
                                  </p:childTnLst>
                                </p:cTn>
                              </p:par>
                            </p:childTnLst>
                          </p:cTn>
                        </p:par>
                        <p:par>
                          <p:cTn id="12" fill="hold">
                            <p:stCondLst>
                              <p:cond delay="2000"/>
                            </p:stCondLst>
                            <p:childTnLst>
                              <p:par>
                                <p:cTn id="13" presetID="8" presetClass="entr" presetSubtype="32" fill="hold" nodeType="afterEffect">
                                  <p:stCondLst>
                                    <p:cond delay="500"/>
                                  </p:stCondLst>
                                  <p:childTnLst>
                                    <p:set>
                                      <p:cBhvr>
                                        <p:cTn id="14" dur="1" fill="hold">
                                          <p:stCondLst>
                                            <p:cond delay="0"/>
                                          </p:stCondLst>
                                        </p:cTn>
                                        <p:tgtEl>
                                          <p:spTgt spid="2050"/>
                                        </p:tgtEl>
                                        <p:attrNameLst>
                                          <p:attrName>style.visibility</p:attrName>
                                        </p:attrNameLst>
                                      </p:cBhvr>
                                      <p:to>
                                        <p:strVal val="visible"/>
                                      </p:to>
                                    </p:set>
                                    <p:animEffect transition="in" filter="diamond(out)">
                                      <p:cBhvr>
                                        <p:cTn id="15" dur="1000"/>
                                        <p:tgtEl>
                                          <p:spTgt spid="2050"/>
                                        </p:tgtEl>
                                      </p:cBhvr>
                                    </p:animEffect>
                                  </p:childTnLst>
                                </p:cTn>
                              </p:par>
                            </p:childTnLst>
                          </p:cTn>
                        </p:par>
                        <p:par>
                          <p:cTn id="16" fill="hold">
                            <p:stCondLst>
                              <p:cond delay="3500"/>
                            </p:stCondLst>
                            <p:childTnLst>
                              <p:par>
                                <p:cTn id="17" presetID="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fontAlgn="base"/>
            <a:r>
              <a:rPr lang="ru-RU" sz="1100" dirty="0" smtClean="0">
                <a:solidFill>
                  <a:schemeClr val="tx1"/>
                </a:solidFill>
              </a:rPr>
              <a:t>37. Во время купания детей на территории пляжа оборудуется медицинский пункт, устанавливаются грибки и навесы для защиты от солнца.</a:t>
            </a:r>
          </a:p>
          <a:p>
            <a:pPr indent="355600" algn="just" fontAlgn="base"/>
            <a:r>
              <a:rPr lang="ru-RU" sz="1100" dirty="0" smtClean="0">
                <a:solidFill>
                  <a:schemeClr val="tx1"/>
                </a:solidFill>
              </a:rPr>
              <a:t>38. Купание детей разрешается группами не более 10 человек и продолжительностью не более 10 минут.</a:t>
            </a:r>
          </a:p>
          <a:p>
            <a:pPr indent="355600" algn="just" fontAlgn="base"/>
            <a:r>
              <a:rPr lang="ru-RU" sz="1100" dirty="0" smtClean="0">
                <a:solidFill>
                  <a:schemeClr val="tx1"/>
                </a:solidFill>
              </a:rPr>
              <a:t>39. Ответственность за безопасность детей во время обучения плаванию и методическое руководство возлагаются на инструкторов по плаванию, обученных приемам оказания первой помощи пострадавшим на водных объектах. Купание детей, не умеющих плавать, проводится отдельно от детей, умеющих плавать.</a:t>
            </a:r>
          </a:p>
          <a:p>
            <a:pPr indent="355600" algn="just" fontAlgn="base"/>
            <a:r>
              <a:rPr lang="ru-RU" sz="1100" dirty="0" smtClean="0">
                <a:solidFill>
                  <a:schemeClr val="tx1"/>
                </a:solidFill>
              </a:rPr>
              <a:t>40. Перед началом купания детей проводится подготовка пляжа:</a:t>
            </a:r>
          </a:p>
          <a:p>
            <a:pPr indent="355600" algn="just" fontAlgn="base"/>
            <a:r>
              <a:rPr lang="ru-RU" sz="1100" dirty="0" smtClean="0">
                <a:solidFill>
                  <a:schemeClr val="tx1"/>
                </a:solidFill>
              </a:rPr>
              <a:t>1) границы акватории, отведенной для купания, обозначаются яркими, хорошо видимыми плавучими сигналами;</a:t>
            </a:r>
          </a:p>
          <a:p>
            <a:pPr indent="355600" algn="just" fontAlgn="base"/>
            <a:r>
              <a:rPr lang="ru-RU" sz="1100" dirty="0" smtClean="0">
                <a:solidFill>
                  <a:schemeClr val="tx1"/>
                </a:solidFill>
              </a:rPr>
              <a:t>2) на стойках (щитах) развешиваются спасательные круги, "концы Александрова" и другой спасательный инвентарь;</a:t>
            </a:r>
          </a:p>
          <a:p>
            <a:pPr indent="355600" algn="just" fontAlgn="base"/>
            <a:r>
              <a:rPr lang="ru-RU" sz="1100" dirty="0" smtClean="0">
                <a:solidFill>
                  <a:schemeClr val="tx1"/>
                </a:solidFill>
              </a:rPr>
              <a:t>3) спасательная лодка с матросами-спасателями (спасателями) выходит на внешнюю сторону границы плавания и удерживается в 2 метрах от нее.</a:t>
            </a:r>
          </a:p>
          <a:p>
            <a:pPr indent="355600" algn="just" fontAlgn="base"/>
            <a:r>
              <a:rPr lang="ru-RU" sz="1100" dirty="0" smtClean="0">
                <a:solidFill>
                  <a:schemeClr val="tx1"/>
                </a:solidFill>
              </a:rPr>
              <a:t>41. Перед началом купания детей проводится инструктаж по правилам поведения на воде.</a:t>
            </a:r>
          </a:p>
          <a:p>
            <a:pPr indent="355600" algn="just" fontAlgn="base"/>
            <a:r>
              <a:rPr lang="ru-RU" sz="1100" dirty="0" smtClean="0">
                <a:solidFill>
                  <a:schemeClr val="tx1"/>
                </a:solidFill>
              </a:rPr>
              <a:t>42. Купающимся детям запрещается нырять с перил, мостков, заплывать за границу плавания, обозначенную буйками.</a:t>
            </a:r>
          </a:p>
          <a:p>
            <a:pPr indent="355600" algn="just" fontAlgn="base"/>
            <a:r>
              <a:rPr lang="ru-RU" sz="1100" dirty="0" smtClean="0">
                <a:solidFill>
                  <a:schemeClr val="tx1"/>
                </a:solidFill>
              </a:rPr>
              <a:t>43. Во время купания детей на акватории запрещается:</a:t>
            </a:r>
          </a:p>
          <a:p>
            <a:pPr indent="355600" algn="just" fontAlgn="base"/>
            <a:r>
              <a:rPr lang="ru-RU" sz="1100" dirty="0" smtClean="0">
                <a:solidFill>
                  <a:schemeClr val="tx1"/>
                </a:solidFill>
              </a:rPr>
              <a:t>1) купание и нахождение посторонних лиц;</a:t>
            </a:r>
          </a:p>
          <a:p>
            <a:pPr indent="355600" algn="just" fontAlgn="base"/>
            <a:r>
              <a:rPr lang="ru-RU" sz="1100" dirty="0" smtClean="0">
                <a:solidFill>
                  <a:schemeClr val="tx1"/>
                </a:solidFill>
              </a:rPr>
              <a:t>2) катание на маломерных судах;</a:t>
            </a:r>
          </a:p>
          <a:p>
            <a:pPr indent="355600" algn="just" fontAlgn="base"/>
            <a:r>
              <a:rPr lang="ru-RU" sz="1100" dirty="0" smtClean="0">
                <a:solidFill>
                  <a:schemeClr val="tx1"/>
                </a:solidFill>
              </a:rPr>
              <a:t>3) проведение игр и спортивных мероприятий посторонними лицами.</a:t>
            </a:r>
          </a:p>
          <a:p>
            <a:pPr indent="355600" algn="just" fontAlgn="base"/>
            <a:r>
              <a:rPr lang="ru-RU" sz="1100" dirty="0" smtClean="0">
                <a:solidFill>
                  <a:schemeClr val="tx1"/>
                </a:solidFill>
              </a:rPr>
              <a:t>44. Для проведения уроков плавания на берегу ограждается и соответствующим образом оборудуется площадка, примыкающая к водному объекту.</a:t>
            </a:r>
          </a:p>
          <a:p>
            <a:pPr indent="355600" algn="just" fontAlgn="base"/>
            <a:r>
              <a:rPr lang="ru-RU" sz="1100" dirty="0" smtClean="0">
                <a:solidFill>
                  <a:schemeClr val="tx1"/>
                </a:solidFill>
              </a:rPr>
              <a:t>На площадке должны быть:</a:t>
            </a:r>
          </a:p>
          <a:p>
            <a:pPr indent="355600" algn="just" fontAlgn="base"/>
            <a:r>
              <a:rPr lang="ru-RU" sz="1100" dirty="0" smtClean="0">
                <a:solidFill>
                  <a:schemeClr val="tx1"/>
                </a:solidFill>
              </a:rPr>
              <a:t>1) плавательные доски;</a:t>
            </a:r>
          </a:p>
          <a:p>
            <a:pPr indent="355600" algn="just" fontAlgn="base"/>
            <a:r>
              <a:rPr lang="ru-RU" sz="1100" dirty="0" smtClean="0">
                <a:solidFill>
                  <a:schemeClr val="tx1"/>
                </a:solidFill>
              </a:rPr>
              <a:t>2) резиновые надувные круги по числу купающихся детей;</a:t>
            </a:r>
          </a:p>
          <a:p>
            <a:pPr indent="355600" algn="just" fontAlgn="base"/>
            <a:r>
              <a:rPr lang="ru-RU" sz="1100" dirty="0" smtClean="0">
                <a:solidFill>
                  <a:schemeClr val="tx1"/>
                </a:solidFill>
              </a:rPr>
              <a:t>3) 2 - 3 шеста, применяемые для поддержки не умеющих плавать;</a:t>
            </a:r>
          </a:p>
          <a:p>
            <a:pPr indent="355600" algn="just" fontAlgn="base"/>
            <a:r>
              <a:rPr lang="ru-RU" sz="1100" dirty="0" smtClean="0">
                <a:solidFill>
                  <a:schemeClr val="tx1"/>
                </a:solidFill>
              </a:rPr>
              <a:t>4) плавательные поддерживающие пояса;</a:t>
            </a:r>
          </a:p>
          <a:p>
            <a:pPr indent="355600" algn="just" fontAlgn="base"/>
            <a:r>
              <a:rPr lang="ru-RU" sz="1100" dirty="0" smtClean="0">
                <a:solidFill>
                  <a:schemeClr val="tx1"/>
                </a:solidFill>
              </a:rPr>
              <a:t>5) 3 - 4 ватерпольных мяча;</a:t>
            </a:r>
          </a:p>
        </p:txBody>
      </p:sp>
      <p:sp>
        <p:nvSpPr>
          <p:cNvPr id="11" name="Стрелка вправо 10">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Прямоугольник 8">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fontAlgn="base"/>
            <a:r>
              <a:rPr lang="ru-RU" sz="1100" dirty="0" smtClean="0">
                <a:solidFill>
                  <a:schemeClr val="tx1"/>
                </a:solidFill>
              </a:rPr>
              <a:t>6) 2 - 3 электромегафона;</a:t>
            </a:r>
          </a:p>
          <a:p>
            <a:pPr indent="355600" algn="just" fontAlgn="base"/>
            <a:r>
              <a:rPr lang="ru-RU" sz="1100" dirty="0" smtClean="0">
                <a:solidFill>
                  <a:schemeClr val="tx1"/>
                </a:solidFill>
              </a:rPr>
              <a:t>7) доска расписания занятий с учебными плакатами по методике обучения и технике плавания.</a:t>
            </a:r>
          </a:p>
          <a:p>
            <a:pPr indent="355600" algn="just" fontAlgn="base"/>
            <a:r>
              <a:rPr lang="ru-RU" sz="1100" dirty="0" smtClean="0">
                <a:solidFill>
                  <a:schemeClr val="tx1"/>
                </a:solidFill>
              </a:rPr>
              <a:t> </a:t>
            </a:r>
          </a:p>
          <a:p>
            <a:pPr indent="355600" algn="just" fontAlgn="base"/>
            <a:r>
              <a:rPr lang="ru-RU" sz="1100" b="1" dirty="0" smtClean="0">
                <a:solidFill>
                  <a:schemeClr val="tx1"/>
                </a:solidFill>
              </a:rPr>
              <a:t>Глава 5. Требования по обеспечению безопасности людей во время проведения туристских маршрутов на водных объектах</a:t>
            </a:r>
            <a:endParaRPr lang="ru-RU" sz="1100" dirty="0" smtClean="0">
              <a:solidFill>
                <a:schemeClr val="tx1"/>
              </a:solidFill>
            </a:endParaRPr>
          </a:p>
          <a:p>
            <a:pPr indent="355600" algn="just" fontAlgn="base"/>
            <a:r>
              <a:rPr lang="ru-RU" sz="1100" dirty="0" smtClean="0">
                <a:solidFill>
                  <a:schemeClr val="tx1"/>
                </a:solidFill>
              </a:rPr>
              <a:t>45. Руководители и участники туристских групп должны соблюдать правила безопасности на воде и настоящие правила.</a:t>
            </a:r>
          </a:p>
          <a:p>
            <a:pPr indent="355600" algn="just" fontAlgn="base"/>
            <a:r>
              <a:rPr lang="ru-RU" sz="1100" dirty="0" smtClean="0">
                <a:solidFill>
                  <a:schemeClr val="tx1"/>
                </a:solidFill>
              </a:rPr>
              <a:t>46. При регистрации паспортов трасс туристских маршрутов на водных объектах, частично или полностью пролегающих по территории Свердловской области, организаторы этих маршрутов согласовывают заявленные маршруты с Главным управлением Министерства Российской Федерации по делам гражданской обороны, чрезвычайным ситуациям и ликвидации последствий стихийных бедствий по Свердловской области (далее - ГУ МЧС России по Свердловской области).</a:t>
            </a:r>
          </a:p>
          <a:p>
            <a:pPr indent="355600" algn="just" fontAlgn="base"/>
            <a:r>
              <a:rPr lang="ru-RU" sz="1100" dirty="0" smtClean="0">
                <a:solidFill>
                  <a:schemeClr val="tx1"/>
                </a:solidFill>
              </a:rPr>
              <a:t>47. Туристские группы перед началом водного туристского похода обязаны зарегистрироваться в федеральном казенном учреждении "Центр управления в кризисных ситуациях Главного управления Министерства Российской Федерации по делам гражданской обороны, чрезвычайным ситуациям и ликвидации последствий стихийных бедствий по Свердловской области", а также незамедлительно сообщать обо всех происшествиях на маршруте по телефонам 01 или 112.</a:t>
            </a:r>
          </a:p>
          <a:p>
            <a:pPr indent="355600" algn="just" fontAlgn="base"/>
            <a:r>
              <a:rPr lang="ru-RU" sz="1100" dirty="0" smtClean="0">
                <a:solidFill>
                  <a:schemeClr val="tx1"/>
                </a:solidFill>
              </a:rPr>
              <a:t>48. При проведении водных туристских походов не позднее чем за 15 дней до выхода группы к месту начала маршрута руководителем группы в адрес ГКУ СО "Служба спасения Свердловской области" направляется сообщение с указанием маршрута, даты выхода и возвращения группы, количества участников, фамилии, имени, отчества руководителя группы для регистрации и постановки на учет группы. Руководитель (представитель) группы обязан лично явиться в пункт дислокации подразделения ГКУ СО "Служба спасения Свердловской области" для инструктажа и постановки на учет группы.</a:t>
            </a:r>
          </a:p>
          <a:p>
            <a:pPr indent="355600" algn="just" fontAlgn="base"/>
            <a:r>
              <a:rPr lang="ru-RU" sz="1100" dirty="0" smtClean="0">
                <a:solidFill>
                  <a:schemeClr val="tx1"/>
                </a:solidFill>
              </a:rPr>
              <a:t>49. Условия проведения водных туристских походов:</a:t>
            </a:r>
          </a:p>
          <a:p>
            <a:pPr indent="355600" algn="just" fontAlgn="base"/>
            <a:r>
              <a:rPr lang="ru-RU" sz="1100" dirty="0" smtClean="0">
                <a:solidFill>
                  <a:schemeClr val="tx1"/>
                </a:solidFill>
              </a:rPr>
              <a:t>1) группы должны быть оснащены необходимыми спасательными средствами по количеству участников и средствами оказания первой медицинской помощи;</a:t>
            </a:r>
          </a:p>
          <a:p>
            <a:pPr indent="355600" algn="just" fontAlgn="base"/>
            <a:r>
              <a:rPr lang="ru-RU" sz="1100" dirty="0" smtClean="0">
                <a:solidFill>
                  <a:schemeClr val="tx1"/>
                </a:solidFill>
              </a:rPr>
              <a:t>2) руководитель группы должен знать маршрут, порядок и правила работы со снаряжением и спасательными средствами, быть обеспечен картографическим материалом по прохождению данного маршрута, уметь оказывать первую помощь пострадавшим на водных объектах;</a:t>
            </a:r>
          </a:p>
          <a:p>
            <a:pPr indent="355600" algn="just" fontAlgn="base"/>
            <a:r>
              <a:rPr lang="ru-RU" sz="1100" dirty="0" smtClean="0">
                <a:solidFill>
                  <a:schemeClr val="tx1"/>
                </a:solidFill>
              </a:rPr>
              <a:t>3) руководитель группы обязан провести инструктаж участников водного туристского похода по использованию плавательных средств, на которых выполняется маршрут, и правилам пользования средствами спасения.</a:t>
            </a:r>
            <a:endParaRPr lang="ru-RU" sz="1100" dirty="0">
              <a:solidFill>
                <a:schemeClr val="tx1"/>
              </a:solidFill>
            </a:endParaRPr>
          </a:p>
        </p:txBody>
      </p:sp>
      <p:sp>
        <p:nvSpPr>
          <p:cNvPr id="11" name="Стрелка вправо 10">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Прямоугольник 8">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fontAlgn="base"/>
            <a:r>
              <a:rPr lang="ru-RU" sz="1100" dirty="0" smtClean="0">
                <a:solidFill>
                  <a:schemeClr val="tx1"/>
                </a:solidFill>
              </a:rPr>
              <a:t>50. Не разрешается проводить водный туристский поход на судах, не зарегистрированных в Центре ГИМС и не прошедших техническое освидетельствование, которые не были апробированы ранее на других водных маршрутах данной категории или на </a:t>
            </a:r>
            <a:r>
              <a:rPr lang="ru-RU" sz="1100" dirty="0" err="1" smtClean="0">
                <a:solidFill>
                  <a:schemeClr val="tx1"/>
                </a:solidFill>
              </a:rPr>
              <a:t>самострое</a:t>
            </a:r>
            <a:r>
              <a:rPr lang="ru-RU" sz="1100" dirty="0" smtClean="0">
                <a:solidFill>
                  <a:schemeClr val="tx1"/>
                </a:solidFill>
              </a:rPr>
              <a:t> (исключая плоты).</a:t>
            </a:r>
          </a:p>
          <a:p>
            <a:pPr indent="355600" algn="just" fontAlgn="base"/>
            <a:r>
              <a:rPr lang="ru-RU" sz="1100" dirty="0" smtClean="0">
                <a:solidFill>
                  <a:schemeClr val="tx1"/>
                </a:solidFill>
              </a:rPr>
              <a:t>51. Каждый участник водного туристского похода должен:</a:t>
            </a:r>
          </a:p>
          <a:p>
            <a:pPr indent="355600" algn="just" fontAlgn="base"/>
            <a:r>
              <a:rPr lang="ru-RU" sz="1100" dirty="0" smtClean="0">
                <a:solidFill>
                  <a:schemeClr val="tx1"/>
                </a:solidFill>
              </a:rPr>
              <a:t>1) прежде чем идти в водный туристский поход, хорошо изучить маршрут и знать водный режим (изменение во времени уровней, расхода и объема воды в водном объекте);</a:t>
            </a:r>
          </a:p>
          <a:p>
            <a:pPr indent="355600" algn="just" fontAlgn="base"/>
            <a:r>
              <a:rPr lang="ru-RU" sz="1100" dirty="0" smtClean="0">
                <a:solidFill>
                  <a:schemeClr val="tx1"/>
                </a:solidFill>
              </a:rPr>
              <a:t>2) пользоваться только исправными, предварительно проверенными плавательными средствами и снаряжением;</a:t>
            </a:r>
          </a:p>
          <a:p>
            <a:pPr indent="355600" algn="just" fontAlgn="base"/>
            <a:r>
              <a:rPr lang="ru-RU" sz="1100" dirty="0" smtClean="0">
                <a:solidFill>
                  <a:schemeClr val="tx1"/>
                </a:solidFill>
              </a:rPr>
              <a:t>3) при сплаве не превышать загрузки плавательного средства, указанной в паспорте, сплавляться и вести работы на акватории только в спасательных жилетах или гидрокостюмах;</a:t>
            </a:r>
          </a:p>
          <a:p>
            <a:pPr indent="355600" algn="just" fontAlgn="base"/>
            <a:r>
              <a:rPr lang="ru-RU" sz="1100" dirty="0" smtClean="0">
                <a:solidFill>
                  <a:schemeClr val="tx1"/>
                </a:solidFill>
              </a:rPr>
              <a:t>4) сплавляясь вниз по реке, все время придерживаться основной струи (стрежня), а если судно идет вверх по реке, держаться там, где течение слабое;</a:t>
            </a:r>
          </a:p>
          <a:p>
            <a:pPr indent="355600" algn="just" fontAlgn="base"/>
            <a:r>
              <a:rPr lang="ru-RU" sz="1100" dirty="0" smtClean="0">
                <a:solidFill>
                  <a:schemeClr val="tx1"/>
                </a:solidFill>
              </a:rPr>
              <a:t>5) перед прохождением опасных участков реки провести наземную разведку, при невозможности прохождения - произвести обнос плавательного средства;</a:t>
            </a:r>
          </a:p>
          <a:p>
            <a:pPr indent="355600" algn="just" fontAlgn="base"/>
            <a:r>
              <a:rPr lang="ru-RU" sz="1100" dirty="0" smtClean="0">
                <a:solidFill>
                  <a:schemeClr val="tx1"/>
                </a:solidFill>
              </a:rPr>
              <a:t>6) при повреждении плавательного средства немедленно причалить к берегу.</a:t>
            </a:r>
          </a:p>
          <a:p>
            <a:pPr indent="355600" algn="just" fontAlgn="base"/>
            <a:r>
              <a:rPr lang="ru-RU" sz="1100" dirty="0" smtClean="0">
                <a:solidFill>
                  <a:schemeClr val="tx1"/>
                </a:solidFill>
              </a:rPr>
              <a:t>52. При групповом сплаве плавательные средства должны находиться друг от друга на расстоянии прямой видимости.</a:t>
            </a:r>
          </a:p>
          <a:p>
            <a:pPr indent="355600" algn="just" fontAlgn="base"/>
            <a:r>
              <a:rPr lang="ru-RU" sz="1100" dirty="0" smtClean="0">
                <a:solidFill>
                  <a:schemeClr val="tx1"/>
                </a:solidFill>
              </a:rPr>
              <a:t> </a:t>
            </a:r>
          </a:p>
          <a:p>
            <a:pPr indent="355600" algn="just" fontAlgn="base"/>
            <a:r>
              <a:rPr lang="ru-RU" sz="1100" b="1" dirty="0" smtClean="0">
                <a:solidFill>
                  <a:schemeClr val="tx1"/>
                </a:solidFill>
              </a:rPr>
              <a:t>Глава 6. Требования к поведению на водных объектах</a:t>
            </a:r>
            <a:endParaRPr lang="ru-RU" sz="1100" dirty="0" smtClean="0">
              <a:solidFill>
                <a:schemeClr val="tx1"/>
              </a:solidFill>
            </a:endParaRPr>
          </a:p>
          <a:p>
            <a:pPr indent="355600" algn="just" fontAlgn="base"/>
            <a:r>
              <a:rPr lang="ru-RU" sz="1100" dirty="0" smtClean="0">
                <a:solidFill>
                  <a:schemeClr val="tx1"/>
                </a:solidFill>
              </a:rPr>
              <a:t>53. На водных объектах запрещается:</a:t>
            </a:r>
          </a:p>
          <a:p>
            <a:pPr indent="355600" algn="just" fontAlgn="base"/>
            <a:r>
              <a:rPr lang="ru-RU" sz="1100" dirty="0" smtClean="0">
                <a:solidFill>
                  <a:schemeClr val="tx1"/>
                </a:solidFill>
              </a:rPr>
              <a:t>1) купаться в местах, где выставлены информационные знаки "Купание запрещено";</a:t>
            </a:r>
          </a:p>
          <a:p>
            <a:pPr indent="355600" algn="just" fontAlgn="base"/>
            <a:r>
              <a:rPr lang="ru-RU" sz="1100" dirty="0" smtClean="0">
                <a:solidFill>
                  <a:schemeClr val="tx1"/>
                </a:solidFill>
              </a:rPr>
              <a:t>2) выходить на лед в местах, где выставлены специальные информационные знаки "Переход (переезд) по льду запрещен";</a:t>
            </a:r>
          </a:p>
          <a:p>
            <a:pPr indent="355600" algn="just" fontAlgn="base"/>
            <a:r>
              <a:rPr lang="ru-RU" sz="1100" dirty="0" smtClean="0">
                <a:solidFill>
                  <a:schemeClr val="tx1"/>
                </a:solidFill>
              </a:rPr>
              <a:t>3) выезд на лед, передвижение по льду и стоянка транспортных средств (в том числе мотоциклов, снегоходов, гужевых повозок, саней и других механизированных транспортных средств) в отсутствие организованной в соответствии с настоящими правилами ледовой переправы, а также в местах, где выставлены информационные знаки "Переход (переезд) по льду запрещен", кроме транспортных средств организаций, деятельность которых непосредственно связана с обеспечением безопасности жизни и здоровья людей, а также охраной окружающей среды, и за исключением мест организованного отдыха на водном объекте;</a:t>
            </a:r>
            <a:endParaRPr lang="ru-RU" sz="1100" dirty="0">
              <a:solidFill>
                <a:schemeClr val="tx1"/>
              </a:solidFill>
            </a:endParaRPr>
          </a:p>
        </p:txBody>
      </p:sp>
      <p:sp>
        <p:nvSpPr>
          <p:cNvPr id="11" name="Стрелка вправо 10">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Прямоугольник 8">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fontAlgn="base"/>
            <a:r>
              <a:rPr lang="ru-RU" sz="1100" dirty="0" smtClean="0">
                <a:solidFill>
                  <a:schemeClr val="tx1"/>
                </a:solidFill>
              </a:rPr>
              <a:t>4) заплывать на пляжах за буйки, обозначающие зону заплыва;</a:t>
            </a:r>
          </a:p>
          <a:p>
            <a:pPr indent="355600" algn="just" fontAlgn="base"/>
            <a:r>
              <a:rPr lang="ru-RU" sz="1100" dirty="0" smtClean="0">
                <a:solidFill>
                  <a:schemeClr val="tx1"/>
                </a:solidFill>
              </a:rPr>
              <a:t>5) подплывать к маломерным судам и другим плавательным средствам;</a:t>
            </a:r>
          </a:p>
          <a:p>
            <a:pPr indent="355600" algn="just" fontAlgn="base"/>
            <a:r>
              <a:rPr lang="ru-RU" sz="1100" dirty="0" smtClean="0">
                <a:solidFill>
                  <a:schemeClr val="tx1"/>
                </a:solidFill>
              </a:rPr>
              <a:t>6) прыгать в воду с сооружений, не приспособленных для этих целей, и природных образований (скал, утесов, валунов, парапетов, ограждений и других предметов);</a:t>
            </a:r>
          </a:p>
          <a:p>
            <a:pPr indent="355600" algn="just" fontAlgn="base"/>
            <a:r>
              <a:rPr lang="ru-RU" sz="1100" dirty="0" smtClean="0">
                <a:solidFill>
                  <a:schemeClr val="tx1"/>
                </a:solidFill>
              </a:rPr>
              <a:t>7) выгуливать и купать в зоне пляжа животных;</a:t>
            </a:r>
          </a:p>
          <a:p>
            <a:pPr indent="355600" algn="just" fontAlgn="base"/>
            <a:r>
              <a:rPr lang="ru-RU" sz="1100" dirty="0" smtClean="0">
                <a:solidFill>
                  <a:schemeClr val="tx1"/>
                </a:solidFill>
              </a:rPr>
              <a:t>8) заниматься спортом, в том числе играть в спортивные игры, в местах, не отведенных для этих целей;</a:t>
            </a:r>
          </a:p>
          <a:p>
            <a:pPr indent="355600" algn="just" fontAlgn="base"/>
            <a:r>
              <a:rPr lang="ru-RU" sz="1100" dirty="0" smtClean="0">
                <a:solidFill>
                  <a:schemeClr val="tx1"/>
                </a:solidFill>
              </a:rPr>
              <a:t>9) подавать крики ложной тревоги;</a:t>
            </a:r>
          </a:p>
          <a:p>
            <a:pPr indent="355600" algn="just" fontAlgn="base"/>
            <a:r>
              <a:rPr lang="ru-RU" sz="1100" dirty="0" smtClean="0">
                <a:solidFill>
                  <a:schemeClr val="tx1"/>
                </a:solidFill>
              </a:rPr>
              <a:t>10) загрязнять и засорять пляж, стирать белье, заправлять топливом, мыть и ремонтировать транспортные средства в местах, отведенных для купания, и прилегающих к ним территориях, в том числе выше пляжей по течению до 500 метров;</a:t>
            </a:r>
          </a:p>
          <a:p>
            <a:pPr indent="355600" algn="just" fontAlgn="base"/>
            <a:r>
              <a:rPr lang="ru-RU" sz="1100" dirty="0" smtClean="0">
                <a:solidFill>
                  <a:schemeClr val="tx1"/>
                </a:solidFill>
              </a:rPr>
              <a:t>11) заходить на маломерных судах (в том числе гребных) и маневрировать на акваториях пляжей и участках (полосах) акваторий, используемых для подводного плавания (за исключением судов, используемых для обеспечения безопасности людей);</a:t>
            </a:r>
          </a:p>
          <a:p>
            <a:pPr indent="355600" algn="just" fontAlgn="base"/>
            <a:r>
              <a:rPr lang="ru-RU" sz="1100" dirty="0" smtClean="0">
                <a:solidFill>
                  <a:schemeClr val="tx1"/>
                </a:solidFill>
              </a:rPr>
              <a:t>12) плавать на досках, бревнах, лежаках, автомобильных камерах и других не приспособленных для этого средствах и предметах;</a:t>
            </a:r>
          </a:p>
          <a:p>
            <a:pPr indent="355600" algn="just" fontAlgn="base"/>
            <a:r>
              <a:rPr lang="ru-RU" sz="1100" dirty="0" smtClean="0">
                <a:solidFill>
                  <a:schemeClr val="tx1"/>
                </a:solidFill>
              </a:rPr>
              <a:t>13) использовать для взлета, посадки, маневрирования на низкой высоте воздушных судов акваторию пляжей и участков (полос) акваторий, используемых для купания и подводного плавания;</a:t>
            </a:r>
          </a:p>
          <a:p>
            <a:pPr indent="355600" algn="just" fontAlgn="base"/>
            <a:r>
              <a:rPr lang="ru-RU" sz="1100" dirty="0" smtClean="0">
                <a:solidFill>
                  <a:schemeClr val="tx1"/>
                </a:solidFill>
              </a:rPr>
              <a:t>14) распивать спиртные напитки, купаться в состоянии алкогольного опьянения, под воздействием наркотических и психотропных средств;</a:t>
            </a:r>
          </a:p>
          <a:p>
            <a:pPr indent="355600" algn="just" fontAlgn="base"/>
            <a:r>
              <a:rPr lang="ru-RU" sz="1100" dirty="0" smtClean="0">
                <a:solidFill>
                  <a:schemeClr val="tx1"/>
                </a:solidFill>
              </a:rPr>
              <a:t>15) купаться вблизи водосбросов, шлюзов, пристаней, мостов, водоворотов, стремнин, в судоходном фарватере, в местах скопления водорослей.</a:t>
            </a:r>
          </a:p>
          <a:p>
            <a:pPr indent="355600" algn="just" fontAlgn="base"/>
            <a:r>
              <a:rPr lang="ru-RU" sz="1100" dirty="0" smtClean="0">
                <a:solidFill>
                  <a:schemeClr val="tx1"/>
                </a:solidFill>
              </a:rPr>
              <a:t>54. Каждый гражданин обязан оказывать посильную помощь людям, терпящим бедствие на водных объектах.</a:t>
            </a:r>
          </a:p>
          <a:p>
            <a:pPr indent="355600" algn="just" fontAlgn="base"/>
            <a:r>
              <a:rPr lang="ru-RU" sz="1100" dirty="0" smtClean="0">
                <a:solidFill>
                  <a:schemeClr val="tx1"/>
                </a:solidFill>
              </a:rPr>
              <a:t>55. В местах организованного отдыха на водных объектах и в период проведения массовых мероприятий на водных объектах в зимний период ответственным лицом должен вестись постоянный контроль за толщиной льда.</a:t>
            </a:r>
          </a:p>
          <a:p>
            <a:pPr indent="355600" algn="just" fontAlgn="base"/>
            <a:r>
              <a:rPr lang="ru-RU" sz="1100" dirty="0" smtClean="0">
                <a:solidFill>
                  <a:schemeClr val="tx1"/>
                </a:solidFill>
              </a:rPr>
              <a:t>56. Основным условием безопасного пребывания на льду является соответствие толщины льда прилагаемой нагрузке. При этом безопасная толщина льда составляет:</a:t>
            </a:r>
          </a:p>
          <a:p>
            <a:pPr indent="355600" algn="just" fontAlgn="base"/>
            <a:r>
              <a:rPr lang="ru-RU" sz="1100" dirty="0" smtClean="0">
                <a:solidFill>
                  <a:schemeClr val="tx1"/>
                </a:solidFill>
              </a:rPr>
              <a:t>для одного человека - не менее 7 см;</a:t>
            </a:r>
          </a:p>
          <a:p>
            <a:pPr indent="355600" algn="just" fontAlgn="base"/>
            <a:r>
              <a:rPr lang="ru-RU" sz="1100" dirty="0" smtClean="0">
                <a:solidFill>
                  <a:schemeClr val="tx1"/>
                </a:solidFill>
              </a:rPr>
              <a:t>для организации массовых спортивных и праздничных мероприятий - 25 см и более.</a:t>
            </a:r>
            <a:endParaRPr lang="ru-RU" sz="1100" dirty="0">
              <a:solidFill>
                <a:schemeClr val="tx1"/>
              </a:solidFill>
            </a:endParaRPr>
          </a:p>
        </p:txBody>
      </p:sp>
      <p:sp>
        <p:nvSpPr>
          <p:cNvPr id="11" name="Стрелка вправо 10">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Прямоугольник 8">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fontAlgn="base"/>
            <a:r>
              <a:rPr lang="ru-RU" sz="1100" dirty="0" smtClean="0">
                <a:solidFill>
                  <a:schemeClr val="tx1"/>
                </a:solidFill>
              </a:rPr>
              <a:t>57. При визуальной оценке прочности льда следует учитывать, что самым прочным считается лед </a:t>
            </a:r>
            <a:r>
              <a:rPr lang="ru-RU" sz="1100" dirty="0" err="1" smtClean="0">
                <a:solidFill>
                  <a:schemeClr val="tx1"/>
                </a:solidFill>
              </a:rPr>
              <a:t>голубого</a:t>
            </a:r>
            <a:r>
              <a:rPr lang="ru-RU" sz="1100" dirty="0" smtClean="0">
                <a:solidFill>
                  <a:schemeClr val="tx1"/>
                </a:solidFill>
              </a:rPr>
              <a:t> цвета, прочность белого льда в два раза меньше, лед серый и матово-белый или с желтоватым оттенком не надежен. На открытом бесснежном пространстве лед всегда толще. Лед молочно-мутный, серый, обычно ноздреватый и пористый - такой лед обрушивается без предупреждающего потрескивания. Снег, выпавший на только что образовавшийся лед, замедляет рост ледяного покрова. Вместе с тем только специалист может объективно оценить состояние льда.</a:t>
            </a:r>
          </a:p>
          <a:p>
            <a:pPr indent="355600" algn="just" fontAlgn="base"/>
            <a:r>
              <a:rPr lang="ru-RU" sz="1100" dirty="0" smtClean="0">
                <a:solidFill>
                  <a:schemeClr val="tx1"/>
                </a:solidFill>
              </a:rPr>
              <a:t> </a:t>
            </a:r>
          </a:p>
          <a:p>
            <a:pPr indent="355600" algn="just" fontAlgn="base"/>
            <a:r>
              <a:rPr lang="ru-RU" sz="1100" b="1" dirty="0" smtClean="0">
                <a:solidFill>
                  <a:schemeClr val="tx1"/>
                </a:solidFill>
              </a:rPr>
              <a:t>Глава 7. Требования по обеспечению безопасности при пользовании ледовыми переправами</a:t>
            </a:r>
            <a:endParaRPr lang="ru-RU" sz="1100" dirty="0" smtClean="0">
              <a:solidFill>
                <a:schemeClr val="tx1"/>
              </a:solidFill>
            </a:endParaRPr>
          </a:p>
          <a:p>
            <a:pPr indent="355600" algn="just" fontAlgn="base"/>
            <a:r>
              <a:rPr lang="ru-RU" sz="1100" dirty="0" smtClean="0">
                <a:solidFill>
                  <a:schemeClr val="tx1"/>
                </a:solidFill>
              </a:rPr>
              <a:t>58. Организации всех форм собственности, эксплуатирующие ледовые переправы (владельцы переправ), должны иметь разрешение на их оборудование и эксплуатацию.</a:t>
            </a:r>
          </a:p>
          <a:p>
            <a:pPr indent="355600" algn="just" fontAlgn="base"/>
            <a:r>
              <a:rPr lang="ru-RU" sz="1100" dirty="0" smtClean="0">
                <a:solidFill>
                  <a:schemeClr val="tx1"/>
                </a:solidFill>
              </a:rPr>
              <a:t>59. Режим работы ледовых переправ определяется эксплуатирующими организациями всех форм собственности по согласованию:</a:t>
            </a:r>
          </a:p>
          <a:p>
            <a:pPr indent="355600" algn="just" fontAlgn="base"/>
            <a:r>
              <a:rPr lang="ru-RU" sz="1100" dirty="0" smtClean="0">
                <a:solidFill>
                  <a:schemeClr val="tx1"/>
                </a:solidFill>
              </a:rPr>
              <a:t>1) с органами местного самоуправления;</a:t>
            </a:r>
          </a:p>
          <a:p>
            <a:pPr indent="355600" algn="just" fontAlgn="base"/>
            <a:r>
              <a:rPr lang="ru-RU" sz="1100" dirty="0" smtClean="0">
                <a:solidFill>
                  <a:schemeClr val="tx1"/>
                </a:solidFill>
              </a:rPr>
              <a:t>2) с Главным управлением Министерства внутренних дел Российской Федерации по Свердловской области (далее - ГУВД по Свердловской области);</a:t>
            </a:r>
          </a:p>
          <a:p>
            <a:pPr indent="355600" algn="just" fontAlgn="base"/>
            <a:r>
              <a:rPr lang="ru-RU" sz="1100" dirty="0" smtClean="0">
                <a:solidFill>
                  <a:schemeClr val="tx1"/>
                </a:solidFill>
              </a:rPr>
              <a:t>3) с Центром ГИМС на основании информации, полученной от федерального государственного бюджетного учреждения "Уральское управление по гидрометеорологии и мониторингу окружающей среды".</a:t>
            </a:r>
          </a:p>
          <a:p>
            <a:pPr indent="355600" algn="just" fontAlgn="base"/>
            <a:r>
              <a:rPr lang="ru-RU" sz="1100" dirty="0" smtClean="0">
                <a:solidFill>
                  <a:schemeClr val="tx1"/>
                </a:solidFill>
              </a:rPr>
              <a:t>Порядок движения транспорта и нормы перевозки грузов и пассажиров на ледовой переправе устанавливаются эксплуатирующей организацией с учетом ледового прогноза и максимальной безопасной нагрузки на лед.</a:t>
            </a:r>
          </a:p>
          <a:p>
            <a:pPr indent="355600" algn="just" fontAlgn="base"/>
            <a:r>
              <a:rPr lang="ru-RU" sz="1100" dirty="0" smtClean="0">
                <a:solidFill>
                  <a:schemeClr val="tx1"/>
                </a:solidFill>
              </a:rPr>
              <a:t>60. Места, отведенные для ледовых переправ, должны соответствовать следующим условиям:</a:t>
            </a:r>
          </a:p>
          <a:p>
            <a:pPr indent="355600" algn="just" fontAlgn="base"/>
            <a:r>
              <a:rPr lang="ru-RU" sz="1100" dirty="0" smtClean="0">
                <a:solidFill>
                  <a:schemeClr val="tx1"/>
                </a:solidFill>
              </a:rPr>
              <a:t>1) дороги и спуски, ведущие к ледовым переправам, должны быть благоустроены;</a:t>
            </a:r>
          </a:p>
          <a:p>
            <a:pPr indent="355600" algn="just" fontAlgn="base"/>
            <a:r>
              <a:rPr lang="ru-RU" sz="1100" dirty="0" smtClean="0">
                <a:solidFill>
                  <a:schemeClr val="tx1"/>
                </a:solidFill>
              </a:rPr>
              <a:t>2) в районе ледовой переправы отсутствуют (слева и справа от нее на расстоянии 100 метров) сброс теплых и выход грунтовых вод, а также промоины, майны и площадки для </a:t>
            </a:r>
            <a:r>
              <a:rPr lang="ru-RU" sz="1100" dirty="0" err="1" smtClean="0">
                <a:solidFill>
                  <a:schemeClr val="tx1"/>
                </a:solidFill>
              </a:rPr>
              <a:t>выколки</a:t>
            </a:r>
            <a:r>
              <a:rPr lang="ru-RU" sz="1100" dirty="0" smtClean="0">
                <a:solidFill>
                  <a:schemeClr val="tx1"/>
                </a:solidFill>
              </a:rPr>
              <a:t> льда;</a:t>
            </a:r>
          </a:p>
          <a:p>
            <a:pPr indent="355600" algn="just" fontAlgn="base"/>
            <a:r>
              <a:rPr lang="ru-RU" sz="1100" dirty="0" smtClean="0">
                <a:solidFill>
                  <a:schemeClr val="tx1"/>
                </a:solidFill>
              </a:rPr>
              <a:t>3) трассы автогужевых ледовых переправ должны иметь одностороннее движение;</a:t>
            </a:r>
          </a:p>
          <a:p>
            <a:pPr indent="355600" algn="just" fontAlgn="base"/>
            <a:r>
              <a:rPr lang="ru-RU" sz="1100" dirty="0" smtClean="0">
                <a:solidFill>
                  <a:schemeClr val="tx1"/>
                </a:solidFill>
              </a:rPr>
              <a:t>4) для встречного движения прокладываются две самостоятельные параллельные трассы, удаленные друг от друга на расстояние не менее 40 - 50 метров.</a:t>
            </a:r>
            <a:endParaRPr lang="ru-RU" sz="1100" dirty="0">
              <a:solidFill>
                <a:schemeClr val="tx1"/>
              </a:solidFill>
            </a:endParaRPr>
          </a:p>
        </p:txBody>
      </p:sp>
      <p:sp>
        <p:nvSpPr>
          <p:cNvPr id="11" name="Стрелка вправо 10">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Прямоугольник 8">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fontAlgn="base"/>
            <a:r>
              <a:rPr lang="ru-RU" sz="1100" dirty="0" smtClean="0">
                <a:solidFill>
                  <a:schemeClr val="tx1"/>
                </a:solidFill>
              </a:rPr>
              <a:t>61. Оборудование и содержание ледовых переправ производятся эксплуатирующими организациями всех форм собственности (владельцами переправ) следующим образом:</a:t>
            </a:r>
          </a:p>
          <a:p>
            <a:pPr indent="355600" algn="just" fontAlgn="base"/>
            <a:r>
              <a:rPr lang="ru-RU" sz="1100" dirty="0" smtClean="0">
                <a:solidFill>
                  <a:schemeClr val="tx1"/>
                </a:solidFill>
              </a:rPr>
              <a:t>1) у подъезда к ледовой переправе выставляется специальный щит, на котором размещается следующая информация: какому виду транспорта и с каким максимальным грузом разрешается проезд по данной переправе, какой интервал движения необходимо соблюдать, а также выписка из настоящих правил;</a:t>
            </a:r>
          </a:p>
          <a:p>
            <a:pPr indent="355600" algn="just" fontAlgn="base"/>
            <a:r>
              <a:rPr lang="ru-RU" sz="1100" dirty="0" smtClean="0">
                <a:solidFill>
                  <a:schemeClr val="tx1"/>
                </a:solidFill>
              </a:rPr>
              <a:t>2) ежедневно утром и вечером (в период оттепели - утром, днем и вечером) производится замер толщины льда и определяется его структура. Замер толщины льда производится по всей трассе и особенно в местах, где больше скорость течения и глубина водного объекта;</a:t>
            </a:r>
          </a:p>
          <a:p>
            <a:pPr indent="355600" algn="just" fontAlgn="base"/>
            <a:r>
              <a:rPr lang="ru-RU" sz="1100" dirty="0" smtClean="0">
                <a:solidFill>
                  <a:schemeClr val="tx1"/>
                </a:solidFill>
              </a:rPr>
              <a:t>3) во избежание утепления и уменьшения грузоподъемности ледовой переправы регулярно производится расчистка проезжей части трассы от снега;</a:t>
            </a:r>
          </a:p>
          <a:p>
            <a:pPr indent="355600" algn="just" fontAlgn="base"/>
            <a:r>
              <a:rPr lang="ru-RU" sz="1100" dirty="0" smtClean="0">
                <a:solidFill>
                  <a:schemeClr val="tx1"/>
                </a:solidFill>
              </a:rPr>
              <a:t>4) граница места, отведенного для ледовой переправы, обозначается через каждые 20 - 30 метров вехами;</a:t>
            </a:r>
          </a:p>
          <a:p>
            <a:pPr indent="355600" algn="just" fontAlgn="base"/>
            <a:r>
              <a:rPr lang="ru-RU" sz="1100" dirty="0" smtClean="0">
                <a:solidFill>
                  <a:schemeClr val="tx1"/>
                </a:solidFill>
              </a:rPr>
              <a:t>5) в опасных для движения местах выставляются предупреждающие знаки безопасности на водных объектах;</a:t>
            </a:r>
          </a:p>
          <a:p>
            <a:pPr indent="355600" algn="just" fontAlgn="base"/>
            <a:r>
              <a:rPr lang="ru-RU" sz="1100" dirty="0" smtClean="0">
                <a:solidFill>
                  <a:schemeClr val="tx1"/>
                </a:solidFill>
              </a:rPr>
              <a:t>6) на обоих берегах водного объекта у спуска на автогужевую ледовую переправу оборудуются площадки для стоянки транспортных средств с забетонированной вокруг них канавой с уклоном в сторону съемной сточной цистерны, устанавливаются отдельные ящики для сбора мусора, выставляются щиты с надписью "Подать утопающему" и навешенными на них спасательными кругами, страховочным канатом длиной 10 - 12 метров;</a:t>
            </a:r>
          </a:p>
          <a:p>
            <a:pPr indent="355600" algn="just" fontAlgn="base"/>
            <a:r>
              <a:rPr lang="ru-RU" sz="1100" dirty="0" smtClean="0">
                <a:solidFill>
                  <a:schemeClr val="tx1"/>
                </a:solidFill>
              </a:rPr>
              <a:t>7) рядом со щитами должны быть спасательные доски, багор, шест, лестница, бревно длиной 5 - 6 метров и диаметром 10 - 12 сантиметров, используемые для оказания помощи людям при проломе льда;</a:t>
            </a:r>
          </a:p>
          <a:p>
            <a:pPr indent="355600" algn="just" fontAlgn="base"/>
            <a:r>
              <a:rPr lang="ru-RU" sz="1100" dirty="0" smtClean="0">
                <a:solidFill>
                  <a:schemeClr val="tx1"/>
                </a:solidFill>
              </a:rPr>
              <a:t>8) в период интенсивного движения автомобильного транспорта на ледовых переправах должны быть развернуты передвижные пункты обогрева людей и находиться тягачи с тележкой и такелажем для возможной эвакуации неисправных транспортных средств с рабочей полосы.</a:t>
            </a:r>
          </a:p>
          <a:p>
            <a:pPr indent="355600" algn="just" fontAlgn="base"/>
            <a:r>
              <a:rPr lang="ru-RU" sz="1100" dirty="0" smtClean="0">
                <a:solidFill>
                  <a:schemeClr val="tx1"/>
                </a:solidFill>
              </a:rPr>
              <a:t>62. Для обеспечения безопасности людей на ледовой переправе выставляется ведомственный спасательный пост, укомплектованный спасателями, владеющими приемами оказания помощи терпящим бедствие на льду.</a:t>
            </a:r>
          </a:p>
          <a:p>
            <a:pPr indent="355600" algn="just" fontAlgn="base"/>
            <a:r>
              <a:rPr lang="ru-RU" sz="1100" dirty="0" smtClean="0">
                <a:solidFill>
                  <a:schemeClr val="tx1"/>
                </a:solidFill>
              </a:rPr>
              <a:t>У автогужевых ледовых переправ в период интенсивного движения автомобильного транспорта могут дополнительно выставляться пост с сотрудниками ГУВД по Свердловской области и ведомственный спасательный пост.</a:t>
            </a:r>
          </a:p>
        </p:txBody>
      </p:sp>
      <p:sp>
        <p:nvSpPr>
          <p:cNvPr id="11" name="Стрелка вправо 10">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Прямоугольник 8">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fontAlgn="base"/>
            <a:r>
              <a:rPr lang="ru-RU" sz="1100" dirty="0" smtClean="0">
                <a:solidFill>
                  <a:schemeClr val="tx1"/>
                </a:solidFill>
              </a:rPr>
              <a:t>63. На ледовых переправах категорически запрещается:</a:t>
            </a:r>
          </a:p>
          <a:p>
            <a:pPr indent="355600" algn="just" fontAlgn="base"/>
            <a:r>
              <a:rPr lang="ru-RU" sz="1100" dirty="0" smtClean="0">
                <a:solidFill>
                  <a:schemeClr val="tx1"/>
                </a:solidFill>
              </a:rPr>
              <a:t>1) пробивать лунки для рыбной ловли и других целей;</a:t>
            </a:r>
          </a:p>
          <a:p>
            <a:pPr indent="355600" algn="just" fontAlgn="base"/>
            <a:r>
              <a:rPr lang="ru-RU" sz="1100" dirty="0" smtClean="0">
                <a:solidFill>
                  <a:schemeClr val="tx1"/>
                </a:solidFill>
              </a:rPr>
              <a:t>2) переходить и проезжать в </a:t>
            </a:r>
            <a:r>
              <a:rPr lang="ru-RU" sz="1100" dirty="0" err="1" smtClean="0">
                <a:solidFill>
                  <a:schemeClr val="tx1"/>
                </a:solidFill>
              </a:rPr>
              <a:t>неогражденных</a:t>
            </a:r>
            <a:r>
              <a:rPr lang="ru-RU" sz="1100" dirty="0" smtClean="0">
                <a:solidFill>
                  <a:schemeClr val="tx1"/>
                </a:solidFill>
              </a:rPr>
              <a:t> и неохраняемых местах.</a:t>
            </a:r>
          </a:p>
          <a:p>
            <a:pPr indent="355600" algn="just" fontAlgn="base"/>
            <a:r>
              <a:rPr lang="ru-RU" sz="1100" b="1" dirty="0" smtClean="0">
                <a:solidFill>
                  <a:schemeClr val="tx1"/>
                </a:solidFill>
              </a:rPr>
              <a:t>Глава 8. Меры по обеспечению безопасности при производстве работ по выемке грунта и </a:t>
            </a:r>
            <a:r>
              <a:rPr lang="ru-RU" sz="1100" b="1" dirty="0" err="1" smtClean="0">
                <a:solidFill>
                  <a:schemeClr val="tx1"/>
                </a:solidFill>
              </a:rPr>
              <a:t>выколке</a:t>
            </a:r>
            <a:r>
              <a:rPr lang="ru-RU" sz="1100" b="1" dirty="0" smtClean="0">
                <a:solidFill>
                  <a:schemeClr val="tx1"/>
                </a:solidFill>
              </a:rPr>
              <a:t> льда на водных объектах</a:t>
            </a:r>
            <a:endParaRPr lang="ru-RU" sz="1100" dirty="0" smtClean="0">
              <a:solidFill>
                <a:schemeClr val="tx1"/>
              </a:solidFill>
            </a:endParaRPr>
          </a:p>
          <a:p>
            <a:pPr indent="355600" algn="just" fontAlgn="base"/>
            <a:r>
              <a:rPr lang="ru-RU" sz="1100" dirty="0" smtClean="0">
                <a:solidFill>
                  <a:schemeClr val="tx1"/>
                </a:solidFill>
              </a:rPr>
              <a:t>64. Производство работ по выемке грунта вблизи рек, озер и других водных объектов, особенно в местах купания детей, осуществляется в соответствии с Водным кодексом Российской Федерации по согласованию с Центром ГИМС и органами местного самоуправления в порядке, установленном законодательством Российской Федерации и законодательством Свердловской области.</a:t>
            </a:r>
          </a:p>
          <a:p>
            <a:pPr indent="355600" algn="just" fontAlgn="base"/>
            <a:r>
              <a:rPr lang="ru-RU" sz="1100" dirty="0" smtClean="0">
                <a:solidFill>
                  <a:schemeClr val="tx1"/>
                </a:solidFill>
              </a:rPr>
              <a:t>65. Организации всех форм собственности при производстве работ по выемке грунта и торфа, углублению дна водных объектов в местах массового отдыха населения обязаны ограждать опасные участки, а после окончания работ - выравнивать дно.</a:t>
            </a:r>
          </a:p>
          <a:p>
            <a:pPr indent="355600" algn="just" fontAlgn="base"/>
            <a:r>
              <a:rPr lang="ru-RU" sz="1100" dirty="0" smtClean="0">
                <a:solidFill>
                  <a:schemeClr val="tx1"/>
                </a:solidFill>
              </a:rPr>
              <a:t>66. Ответственность за обеспечение безопасности жизни людей в котлованах, карьерах, затопленных водой, до окончания работ возлагается на организацию, проводящую выемку грунта.</a:t>
            </a:r>
          </a:p>
          <a:p>
            <a:pPr indent="355600" algn="just" fontAlgn="base"/>
            <a:r>
              <a:rPr lang="ru-RU" sz="1100" dirty="0" smtClean="0">
                <a:solidFill>
                  <a:schemeClr val="tx1"/>
                </a:solidFill>
              </a:rPr>
              <a:t>67. По окончании выемки грунта в котлованах, карьерах, затопленных водой, производится выравнивание дна от береговой линии до глубины 1,7 метра.</a:t>
            </a:r>
          </a:p>
          <a:p>
            <a:pPr indent="355600" algn="just" fontAlgn="base"/>
            <a:r>
              <a:rPr lang="ru-RU" sz="1100" dirty="0" smtClean="0">
                <a:solidFill>
                  <a:schemeClr val="tx1"/>
                </a:solidFill>
              </a:rPr>
              <a:t>Организации, проводившие земляные работы в местах массового отдыха населения, обязаны засыпать котлованы.</a:t>
            </a:r>
          </a:p>
          <a:p>
            <a:pPr indent="355600" algn="just" fontAlgn="base"/>
            <a:r>
              <a:rPr lang="ru-RU" sz="1100" dirty="0" smtClean="0">
                <a:solidFill>
                  <a:schemeClr val="tx1"/>
                </a:solidFill>
              </a:rPr>
              <a:t>68. Организации всех форм собственности при производстве работ по </a:t>
            </a:r>
            <a:r>
              <a:rPr lang="ru-RU" sz="1100" dirty="0" err="1" smtClean="0">
                <a:solidFill>
                  <a:schemeClr val="tx1"/>
                </a:solidFill>
              </a:rPr>
              <a:t>выколке</a:t>
            </a:r>
            <a:r>
              <a:rPr lang="ru-RU" sz="1100" dirty="0" smtClean="0">
                <a:solidFill>
                  <a:schemeClr val="tx1"/>
                </a:solidFill>
              </a:rPr>
              <a:t> льда обязаны ограждать опасные для людей участки.</a:t>
            </a:r>
          </a:p>
          <a:p>
            <a:pPr indent="355600" algn="just" fontAlgn="base"/>
            <a:r>
              <a:rPr lang="ru-RU" sz="1100" b="1" dirty="0" smtClean="0">
                <a:solidFill>
                  <a:schemeClr val="tx1"/>
                </a:solidFill>
              </a:rPr>
              <a:t>Глава 9. Знаки безопасности на водных объектах</a:t>
            </a:r>
            <a:endParaRPr lang="ru-RU" sz="1100" dirty="0" smtClean="0">
              <a:solidFill>
                <a:schemeClr val="tx1"/>
              </a:solidFill>
            </a:endParaRPr>
          </a:p>
          <a:p>
            <a:pPr indent="355600" algn="just" fontAlgn="base"/>
            <a:r>
              <a:rPr lang="ru-RU" sz="1100" dirty="0" smtClean="0">
                <a:solidFill>
                  <a:schemeClr val="tx1"/>
                </a:solidFill>
              </a:rPr>
              <a:t>69. Знаки безопасности на водных объектах (приложение № 1 к настоящим правилам) устанавливаются в целях предотвращения несчастных случаев с людьми на водных объектах.</a:t>
            </a:r>
          </a:p>
          <a:p>
            <a:pPr indent="355600" algn="just" fontAlgn="base"/>
            <a:r>
              <a:rPr lang="ru-RU" sz="1100" dirty="0" smtClean="0">
                <a:solidFill>
                  <a:schemeClr val="tx1"/>
                </a:solidFill>
              </a:rPr>
              <a:t>70. Предупреждающие и предписывающие знаки безопасности на водных объектах имеют форму прямоугольника с размерами сторон не менее 50 </a:t>
            </a:r>
            <a:r>
              <a:rPr lang="ru-RU" sz="1100" dirty="0" err="1" smtClean="0">
                <a:solidFill>
                  <a:schemeClr val="tx1"/>
                </a:solidFill>
              </a:rPr>
              <a:t>x</a:t>
            </a:r>
            <a:r>
              <a:rPr lang="ru-RU" sz="1100" dirty="0" smtClean="0">
                <a:solidFill>
                  <a:schemeClr val="tx1"/>
                </a:solidFill>
              </a:rPr>
              <a:t> 60 сантиметров и изготавливаются из досок, толстой фанеры, металлических листов или другого прочного материала. Запрещающие знаки безопасности на водных объектах имеют круглую форму диаметром 50 - 60 сантиметров.</a:t>
            </a:r>
          </a:p>
          <a:p>
            <a:pPr indent="355600" algn="just" fontAlgn="base"/>
            <a:r>
              <a:rPr lang="ru-RU" sz="1100" dirty="0" smtClean="0">
                <a:solidFill>
                  <a:schemeClr val="tx1"/>
                </a:solidFill>
              </a:rPr>
              <a:t>71. Знаки безопасности на водных объектах устанавливаются органами местного самоуправления либо организаторами мест массового отдыха в целях предотвращения несчастных случаев с людьми на водных объектах.</a:t>
            </a:r>
          </a:p>
          <a:p>
            <a:pPr indent="355600" algn="just" fontAlgn="base"/>
            <a:r>
              <a:rPr lang="ru-RU" sz="1100" dirty="0" smtClean="0">
                <a:solidFill>
                  <a:schemeClr val="tx1"/>
                </a:solidFill>
              </a:rPr>
              <a:t>72. Знаки безопасности на водных объектах устанавливаются на видных местах и укрепляются на столбах высотой не менее 2,5 метра.</a:t>
            </a:r>
          </a:p>
          <a:p>
            <a:pPr indent="355600" algn="just" fontAlgn="base"/>
            <a:r>
              <a:rPr lang="ru-RU" sz="1100" dirty="0" smtClean="0">
                <a:solidFill>
                  <a:schemeClr val="tx1"/>
                </a:solidFill>
              </a:rPr>
              <a:t>73. Надписи на знаках безопасности на водных объектах делаются черной или белой краской.</a:t>
            </a:r>
          </a:p>
          <a:p>
            <a:pPr indent="355600" algn="just" fontAlgn="base"/>
            <a:r>
              <a:rPr lang="ru-RU" sz="1100" dirty="0" smtClean="0">
                <a:solidFill>
                  <a:schemeClr val="tx1"/>
                </a:solidFill>
              </a:rPr>
              <a:t>74. Запрещается самовольно уничтожать (снимать), повреждать или устанавливать знаки безопасности на водных объектах.</a:t>
            </a:r>
            <a:endParaRPr lang="ru-RU" sz="1100" dirty="0">
              <a:solidFill>
                <a:schemeClr val="tx1"/>
              </a:solidFill>
            </a:endParaRPr>
          </a:p>
        </p:txBody>
      </p:sp>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Прямоугольник 8">
            <a:hlinkClick r:id="rId2"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
        <p:nvSpPr>
          <p:cNvPr id="12" name="Стрелка вправо 11">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fontAlgn="base"/>
            <a:endParaRPr lang="ru-RU" sz="1100" dirty="0">
              <a:solidFill>
                <a:schemeClr val="tx1"/>
              </a:solidFill>
            </a:endParaRPr>
          </a:p>
        </p:txBody>
      </p:sp>
      <p:sp>
        <p:nvSpPr>
          <p:cNvPr id="11" name="Стрелка вправо 10">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1027" name="Picture 3"/>
          <p:cNvPicPr>
            <a:picLocks noChangeAspect="1" noChangeArrowheads="1"/>
          </p:cNvPicPr>
          <p:nvPr/>
        </p:nvPicPr>
        <p:blipFill>
          <a:blip r:embed="rId2"/>
          <a:srcRect l="19583" t="23778" r="18000" b="10296"/>
          <a:stretch>
            <a:fillRect/>
          </a:stretch>
        </p:blipFill>
        <p:spPr bwMode="auto">
          <a:xfrm>
            <a:off x="1020738" y="1413136"/>
            <a:ext cx="7170762" cy="4260333"/>
          </a:xfrm>
          <a:prstGeom prst="rect">
            <a:avLst/>
          </a:prstGeom>
          <a:noFill/>
          <a:ln w="9525">
            <a:noFill/>
            <a:miter lim="800000"/>
            <a:headEnd/>
            <a:tailEnd/>
          </a:ln>
          <a:effectLst/>
        </p:spPr>
      </p:pic>
      <p:sp>
        <p:nvSpPr>
          <p:cNvPr id="9" name="Прямоугольник 8">
            <a:hlinkClick r:id="rId3"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142852"/>
            <a:ext cx="8715436" cy="1214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Постановление Правительства Свердловской области от 27.09.2018 № 639-ПП «Об утверждении Правил охраны людей на водных объектах в Свердловской области»</a:t>
            </a:r>
            <a:endParaRPr lang="ru-RU"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1357298"/>
            <a:ext cx="871543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fontAlgn="base"/>
            <a:endParaRPr lang="ru-RU" sz="1100" dirty="0">
              <a:solidFill>
                <a:schemeClr val="tx1"/>
              </a:solidFill>
            </a:endParaRPr>
          </a:p>
        </p:txBody>
      </p:sp>
      <p:sp>
        <p:nvSpPr>
          <p:cNvPr id="6" name="Стрелка вправо 5">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050" name="Picture 2"/>
          <p:cNvPicPr>
            <a:picLocks noChangeAspect="1" noChangeArrowheads="1"/>
          </p:cNvPicPr>
          <p:nvPr/>
        </p:nvPicPr>
        <p:blipFill>
          <a:blip r:embed="rId2"/>
          <a:srcRect l="16417" t="34963" r="24208" b="20444"/>
          <a:stretch>
            <a:fillRect/>
          </a:stretch>
        </p:blipFill>
        <p:spPr bwMode="auto">
          <a:xfrm>
            <a:off x="239669" y="1382698"/>
            <a:ext cx="8661761" cy="3659202"/>
          </a:xfrm>
          <a:prstGeom prst="rect">
            <a:avLst/>
          </a:prstGeom>
          <a:noFill/>
          <a:ln w="9525">
            <a:noFill/>
            <a:miter lim="800000"/>
            <a:headEnd/>
            <a:tailEnd/>
          </a:ln>
          <a:effectLst/>
        </p:spPr>
      </p:pic>
      <p:sp>
        <p:nvSpPr>
          <p:cNvPr id="9" name="Прямоугольник 8">
            <a:hlinkClick r:id="rId3"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Стрелка вправо 8">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Правила поведения в летний период</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785794"/>
            <a:ext cx="4643470" cy="5000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a:r>
              <a:rPr lang="ru-RU" sz="1100" dirty="0" smtClean="0">
                <a:solidFill>
                  <a:schemeClr val="tx1"/>
                </a:solidFill>
              </a:rPr>
              <a:t>На пляжах и в других местах отдыха, купающимся на водоемах запрещается:</a:t>
            </a:r>
          </a:p>
          <a:p>
            <a:pPr indent="355600" algn="just"/>
            <a:r>
              <a:rPr lang="ru-RU" sz="1100" dirty="0" smtClean="0">
                <a:solidFill>
                  <a:schemeClr val="tx1"/>
                </a:solidFill>
              </a:rPr>
              <a:t>- купаться в местах, где выставлены щиты (аншлаги) с предупреждающими и запрещающими знаками и надписями, заплывать за буйки, обозначающие границы плавания и санитарную зону водохранилищ;</a:t>
            </a:r>
          </a:p>
          <a:p>
            <a:pPr indent="355600" algn="just"/>
            <a:r>
              <a:rPr lang="ru-RU" sz="1100" dirty="0" smtClean="0">
                <a:solidFill>
                  <a:schemeClr val="tx1"/>
                </a:solidFill>
              </a:rPr>
              <a:t>- подплывать к моторным, парусным, весельным лодкам и другим плавательным средствам;</a:t>
            </a:r>
          </a:p>
          <a:p>
            <a:pPr indent="355600" algn="just"/>
            <a:r>
              <a:rPr lang="ru-RU" sz="1100" dirty="0" smtClean="0">
                <a:solidFill>
                  <a:schemeClr val="tx1"/>
                </a:solidFill>
              </a:rPr>
              <a:t>- прыгать в воду с катеров, лодок, причалов, а также сооружений, не приспособленных для этих целей;</a:t>
            </a:r>
          </a:p>
          <a:p>
            <a:pPr indent="355600" algn="just"/>
            <a:r>
              <a:rPr lang="ru-RU" sz="1100" dirty="0" smtClean="0">
                <a:solidFill>
                  <a:schemeClr val="tx1"/>
                </a:solidFill>
              </a:rPr>
              <a:t>- загрязнять и засорять водоемы и берега;</a:t>
            </a:r>
          </a:p>
          <a:p>
            <a:pPr indent="355600" algn="just"/>
            <a:r>
              <a:rPr lang="ru-RU" sz="1100" dirty="0" smtClean="0">
                <a:solidFill>
                  <a:schemeClr val="tx1"/>
                </a:solidFill>
              </a:rPr>
              <a:t>- распивать спиртные напитки, купаться в состоянии алкогольного и наркотического опьянения;</a:t>
            </a:r>
          </a:p>
          <a:p>
            <a:pPr indent="355600" algn="just"/>
            <a:r>
              <a:rPr lang="ru-RU" sz="1100" dirty="0" smtClean="0">
                <a:solidFill>
                  <a:schemeClr val="tx1"/>
                </a:solidFill>
              </a:rPr>
              <a:t>- приводить и купать собак и других животных в места отдыха людей на водных объектах;</a:t>
            </a:r>
          </a:p>
          <a:p>
            <a:pPr indent="355600" algn="just"/>
            <a:r>
              <a:rPr lang="ru-RU" sz="1100" dirty="0" smtClean="0">
                <a:solidFill>
                  <a:schemeClr val="tx1"/>
                </a:solidFill>
              </a:rPr>
              <a:t>- оставлять на берегу, в местах для переодевания мусор;</a:t>
            </a:r>
          </a:p>
          <a:p>
            <a:pPr indent="355600" algn="just"/>
            <a:r>
              <a:rPr lang="ru-RU" sz="1100" dirty="0" smtClean="0">
                <a:solidFill>
                  <a:schemeClr val="tx1"/>
                </a:solidFill>
              </a:rPr>
              <a:t>- подавать сигналы ложной тревоги;</a:t>
            </a:r>
          </a:p>
          <a:p>
            <a:pPr indent="355600" algn="just"/>
            <a:r>
              <a:rPr lang="ru-RU" sz="1100" dirty="0" smtClean="0">
                <a:solidFill>
                  <a:schemeClr val="tx1"/>
                </a:solidFill>
              </a:rPr>
              <a:t>- играть с мячом и в другие спортивные игры в не отведенных для этой цели местах;</a:t>
            </a:r>
          </a:p>
          <a:p>
            <a:pPr indent="355600" algn="just"/>
            <a:r>
              <a:rPr lang="ru-RU" sz="1100" dirty="0" smtClean="0">
                <a:solidFill>
                  <a:schemeClr val="tx1"/>
                </a:solidFill>
              </a:rPr>
              <a:t>- не допускать действия, связанные с нырянием и захватом купающихся;</a:t>
            </a:r>
          </a:p>
          <a:p>
            <a:pPr indent="355600" algn="just"/>
            <a:r>
              <a:rPr lang="ru-RU" sz="1100" dirty="0" smtClean="0">
                <a:solidFill>
                  <a:schemeClr val="tx1"/>
                </a:solidFill>
              </a:rPr>
              <a:t>- плавать на досках, бревнах, лежаках, автомобильных камерах, надувных матрасах и других, не приспособленных для этого средствах;</a:t>
            </a:r>
          </a:p>
          <a:p>
            <a:pPr indent="355600" algn="just"/>
            <a:r>
              <a:rPr lang="ru-RU" sz="1100" dirty="0" smtClean="0">
                <a:solidFill>
                  <a:schemeClr val="tx1"/>
                </a:solidFill>
              </a:rPr>
              <a:t>- ловить рыбу в местах купания;</a:t>
            </a:r>
          </a:p>
          <a:p>
            <a:pPr indent="355600" algn="just"/>
            <a:r>
              <a:rPr lang="ru-RU" sz="1100" dirty="0" smtClean="0">
                <a:solidFill>
                  <a:schemeClr val="tx1"/>
                </a:solidFill>
              </a:rPr>
              <a:t>- заезжать на территорию отдыха людей на водных объектах на всех видах автотранспорта.</a:t>
            </a:r>
          </a:p>
          <a:p>
            <a:pPr indent="355600" algn="just"/>
            <a:r>
              <a:rPr lang="ru-RU" sz="1100" dirty="0" smtClean="0">
                <a:solidFill>
                  <a:schemeClr val="tx1"/>
                </a:solidFill>
              </a:rPr>
              <a:t>Строго запрещается использовать в зонах купания маломерные суда (в том числе, водные мотоциклы)</a:t>
            </a:r>
          </a:p>
        </p:txBody>
      </p:sp>
      <p:pic>
        <p:nvPicPr>
          <p:cNvPr id="1029" name="Picture 5" descr="C:\Users\123\Desktop\Купание\mb-na-vode.jpg"/>
          <p:cNvPicPr>
            <a:picLocks noChangeAspect="1" noChangeArrowheads="1"/>
          </p:cNvPicPr>
          <p:nvPr/>
        </p:nvPicPr>
        <p:blipFill>
          <a:blip r:embed="rId2" cstate="print"/>
          <a:srcRect/>
          <a:stretch>
            <a:fillRect/>
          </a:stretch>
        </p:blipFill>
        <p:spPr bwMode="auto">
          <a:xfrm>
            <a:off x="5072066" y="2500306"/>
            <a:ext cx="3812173" cy="2643206"/>
          </a:xfrm>
          <a:prstGeom prst="rect">
            <a:avLst/>
          </a:prstGeom>
          <a:noFill/>
        </p:spPr>
      </p:pic>
      <p:pic>
        <p:nvPicPr>
          <p:cNvPr id="1028" name="Picture 4" descr="C:\Users\123\Desktop\Купание\bezopasnost-detej-na-vode-3.jpg"/>
          <p:cNvPicPr>
            <a:picLocks noChangeAspect="1" noChangeArrowheads="1"/>
          </p:cNvPicPr>
          <p:nvPr/>
        </p:nvPicPr>
        <p:blipFill>
          <a:blip r:embed="rId3" cstate="print"/>
          <a:srcRect l="9091" t="23805" b="1665"/>
          <a:stretch>
            <a:fillRect/>
          </a:stretch>
        </p:blipFill>
        <p:spPr bwMode="auto">
          <a:xfrm>
            <a:off x="5072066" y="857232"/>
            <a:ext cx="2143108" cy="2533668"/>
          </a:xfrm>
          <a:prstGeom prst="rect">
            <a:avLst/>
          </a:prstGeom>
          <a:noFill/>
        </p:spPr>
      </p:pic>
      <p:pic>
        <p:nvPicPr>
          <p:cNvPr id="1027" name="Picture 3" descr="C:\Users\123\Desktop\Купание\262.jpg"/>
          <p:cNvPicPr>
            <a:picLocks noChangeAspect="1" noChangeArrowheads="1"/>
          </p:cNvPicPr>
          <p:nvPr/>
        </p:nvPicPr>
        <p:blipFill>
          <a:blip r:embed="rId4"/>
          <a:srcRect l="12639" t="17563" r="8610" b="4625"/>
          <a:stretch>
            <a:fillRect/>
          </a:stretch>
        </p:blipFill>
        <p:spPr bwMode="auto">
          <a:xfrm>
            <a:off x="7000892" y="857232"/>
            <a:ext cx="1928826" cy="2541150"/>
          </a:xfrm>
          <a:prstGeom prst="rect">
            <a:avLst/>
          </a:prstGeom>
          <a:noFill/>
        </p:spPr>
      </p:pic>
      <p:sp>
        <p:nvSpPr>
          <p:cNvPr id="11" name="Овал 10"/>
          <p:cNvSpPr/>
          <p:nvPr/>
        </p:nvSpPr>
        <p:spPr>
          <a:xfrm>
            <a:off x="5072034" y="928670"/>
            <a:ext cx="4071966" cy="4071966"/>
          </a:xfrm>
          <a:prstGeom prst="ellipse">
            <a:avLst/>
          </a:prstGeom>
          <a:noFill/>
          <a:ln w="254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a:stCxn id="11" idx="3"/>
            <a:endCxn id="11" idx="7"/>
          </p:cNvCxnSpPr>
          <p:nvPr/>
        </p:nvCxnSpPr>
        <p:spPr>
          <a:xfrm rot="5400000" flipH="1" flipV="1">
            <a:off x="5668359" y="1524996"/>
            <a:ext cx="2879316" cy="2879314"/>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Прямоугольник 14">
            <a:hlinkClick r:id="rId5"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1000"/>
                            </p:stCondLst>
                            <p:childTnLst>
                              <p:par>
                                <p:cTn id="9" presetID="2" presetClass="entr" presetSubtype="8" fill="hold" nodeType="afterEffect">
                                  <p:stCondLst>
                                    <p:cond delay="50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0-#ppt_w/2"/>
                                          </p:val>
                                        </p:tav>
                                        <p:tav tm="100000">
                                          <p:val>
                                            <p:strVal val="#ppt_x"/>
                                          </p:val>
                                        </p:tav>
                                      </p:tavLst>
                                    </p:anim>
                                    <p:anim calcmode="lin" valueType="num">
                                      <p:cBhvr additive="base">
                                        <p:cTn id="12" dur="500" fill="hold"/>
                                        <p:tgtEl>
                                          <p:spTgt spid="102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2" fill="hold" nodeType="afterEffect">
                                  <p:stCondLst>
                                    <p:cond delay="500"/>
                                  </p:stCondLst>
                                  <p:childTnLst>
                                    <p:set>
                                      <p:cBhvr>
                                        <p:cTn id="15" dur="1" fill="hold">
                                          <p:stCondLst>
                                            <p:cond delay="0"/>
                                          </p:stCondLst>
                                        </p:cTn>
                                        <p:tgtEl>
                                          <p:spTgt spid="1027"/>
                                        </p:tgtEl>
                                        <p:attrNameLst>
                                          <p:attrName>style.visibility</p:attrName>
                                        </p:attrNameLst>
                                      </p:cBhvr>
                                      <p:to>
                                        <p:strVal val="visible"/>
                                      </p:to>
                                    </p:set>
                                    <p:anim calcmode="lin" valueType="num">
                                      <p:cBhvr additive="base">
                                        <p:cTn id="16" dur="500" fill="hold"/>
                                        <p:tgtEl>
                                          <p:spTgt spid="1027"/>
                                        </p:tgtEl>
                                        <p:attrNameLst>
                                          <p:attrName>ppt_x</p:attrName>
                                        </p:attrNameLst>
                                      </p:cBhvr>
                                      <p:tavLst>
                                        <p:tav tm="0">
                                          <p:val>
                                            <p:strVal val="1+#ppt_w/2"/>
                                          </p:val>
                                        </p:tav>
                                        <p:tav tm="100000">
                                          <p:val>
                                            <p:strVal val="#ppt_x"/>
                                          </p:val>
                                        </p:tav>
                                      </p:tavLst>
                                    </p:anim>
                                    <p:anim calcmode="lin" valueType="num">
                                      <p:cBhvr additive="base">
                                        <p:cTn id="17" dur="500" fill="hold"/>
                                        <p:tgtEl>
                                          <p:spTgt spid="1027"/>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50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500" fill="hold"/>
                                        <p:tgtEl>
                                          <p:spTgt spid="1029"/>
                                        </p:tgtEl>
                                        <p:attrNameLst>
                                          <p:attrName>ppt_x</p:attrName>
                                        </p:attrNameLst>
                                      </p:cBhvr>
                                      <p:tavLst>
                                        <p:tav tm="0">
                                          <p:val>
                                            <p:strVal val="#ppt_x"/>
                                          </p:val>
                                        </p:tav>
                                        <p:tav tm="100000">
                                          <p:val>
                                            <p:strVal val="#ppt_x"/>
                                          </p:val>
                                        </p:tav>
                                      </p:tavLst>
                                    </p:anim>
                                    <p:anim calcmode="lin" valueType="num">
                                      <p:cBhvr additive="base">
                                        <p:cTn id="22" dur="500" fill="hold"/>
                                        <p:tgtEl>
                                          <p:spTgt spid="1029"/>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52" presetClass="entr" presetSubtype="0" fill="hold" grpId="0" nodeType="afterEffect">
                                  <p:stCondLst>
                                    <p:cond delay="500"/>
                                  </p:stCondLst>
                                  <p:childTnLst>
                                    <p:set>
                                      <p:cBhvr>
                                        <p:cTn id="25" dur="1" fill="hold">
                                          <p:stCondLst>
                                            <p:cond delay="0"/>
                                          </p:stCondLst>
                                        </p:cTn>
                                        <p:tgtEl>
                                          <p:spTgt spid="11"/>
                                        </p:tgtEl>
                                        <p:attrNameLst>
                                          <p:attrName>style.visibility</p:attrName>
                                        </p:attrNameLst>
                                      </p:cBhvr>
                                      <p:to>
                                        <p:strVal val="visible"/>
                                      </p:to>
                                    </p:set>
                                    <p:animScale>
                                      <p:cBhvr>
                                        <p:cTn id="2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1"/>
                                        </p:tgtEl>
                                        <p:attrNameLst>
                                          <p:attrName>ppt_x</p:attrName>
                                          <p:attrName>ppt_y</p:attrName>
                                        </p:attrNameLst>
                                      </p:cBhvr>
                                    </p:animMotion>
                                    <p:animEffect transition="in" filter="fade">
                                      <p:cBhvr>
                                        <p:cTn id="28" dur="1000"/>
                                        <p:tgtEl>
                                          <p:spTgt spid="11"/>
                                        </p:tgtEl>
                                      </p:cBhvr>
                                    </p:animEffect>
                                  </p:childTnLst>
                                </p:cTn>
                              </p:par>
                              <p:par>
                                <p:cTn id="29" presetID="52" presetClass="entr" presetSubtype="0" fill="hold" nodeType="withEffect">
                                  <p:stCondLst>
                                    <p:cond delay="500"/>
                                  </p:stCondLst>
                                  <p:childTnLst>
                                    <p:set>
                                      <p:cBhvr>
                                        <p:cTn id="30" dur="1" fill="hold">
                                          <p:stCondLst>
                                            <p:cond delay="0"/>
                                          </p:stCondLst>
                                        </p:cTn>
                                        <p:tgtEl>
                                          <p:spTgt spid="13"/>
                                        </p:tgtEl>
                                        <p:attrNameLst>
                                          <p:attrName>style.visibility</p:attrName>
                                        </p:attrNameLst>
                                      </p:cBhvr>
                                      <p:to>
                                        <p:strVal val="visible"/>
                                      </p:to>
                                    </p:set>
                                    <p:animScale>
                                      <p:cBhvr>
                                        <p:cTn id="3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3"/>
                                        </p:tgtEl>
                                        <p:attrNameLst>
                                          <p:attrName>ppt_x</p:attrName>
                                          <p:attrName>ppt_y</p:attrName>
                                        </p:attrNameLst>
                                      </p:cBhvr>
                                    </p:animMotion>
                                    <p:animEffect transition="in" filter="fade">
                                      <p:cBhvr>
                                        <p:cTn id="33" dur="1000"/>
                                        <p:tgtEl>
                                          <p:spTgt spid="13"/>
                                        </p:tgtEl>
                                      </p:cBhvr>
                                    </p:animEffect>
                                  </p:childTnLst>
                                </p:cTn>
                              </p:par>
                            </p:childTnLst>
                          </p:cTn>
                        </p:par>
                        <p:par>
                          <p:cTn id="34" fill="hold">
                            <p:stCondLst>
                              <p:cond delay="55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7" grpId="0" animBg="1"/>
      <p:bldP spid="11"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Правила поведения в летний период</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785794"/>
            <a:ext cx="5214974" cy="5000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a:tabLst>
                <a:tab pos="533400" algn="l"/>
              </a:tabLst>
            </a:pPr>
            <a:r>
              <a:rPr lang="ru-RU" sz="1100" dirty="0" smtClean="0">
                <a:solidFill>
                  <a:schemeClr val="tx1"/>
                </a:solidFill>
              </a:rPr>
              <a:t>Обучение людей плаванию должно проходить в специально отведенных местах под руководством квалифицированного инструктора. При групповом обучении численность группы не должна превышать 10 человек. За группой должны наблюдать спасатель и медицинский работник.</a:t>
            </a:r>
          </a:p>
          <a:p>
            <a:pPr indent="355600" algn="just">
              <a:tabLst>
                <a:tab pos="533400" algn="l"/>
              </a:tabLst>
            </a:pPr>
            <a:r>
              <a:rPr lang="ru-RU" sz="1100" dirty="0" smtClean="0">
                <a:solidFill>
                  <a:schemeClr val="tx1"/>
                </a:solidFill>
              </a:rPr>
              <a:t>Каждый гражданин обязан оказывать посильную помощь людям, терпящим бедствие на воде.</a:t>
            </a:r>
          </a:p>
          <a:p>
            <a:pPr indent="355600" algn="just">
              <a:tabLst>
                <a:tab pos="533400" algn="l"/>
              </a:tabLst>
            </a:pPr>
            <a:r>
              <a:rPr lang="ru-RU" sz="1100" b="1" dirty="0" smtClean="0">
                <a:solidFill>
                  <a:schemeClr val="tx1"/>
                </a:solidFill>
              </a:rPr>
              <a:t>Особое внимание взрослые должны уделять детям во время отдыха на водоеме!</a:t>
            </a:r>
          </a:p>
          <a:p>
            <a:pPr indent="355600" algn="just">
              <a:tabLst>
                <a:tab pos="533400" algn="l"/>
              </a:tabLst>
            </a:pPr>
            <a:r>
              <a:rPr lang="ru-RU" sz="1100" dirty="0" smtClean="0">
                <a:solidFill>
                  <a:schemeClr val="tx1"/>
                </a:solidFill>
              </a:rPr>
              <a:t>Взрослые обязаны не допускать купания детей в непроверенных и неустановленных местах, плавания на неприспособленных для этого средствах, игр и шалостей в воде и других нарушений правил безопасности на воде. Купание детей, особенно - малолетних, проводится под непрерывным контролем взрослых.</a:t>
            </a:r>
          </a:p>
          <a:p>
            <a:pPr indent="355600"/>
            <a:r>
              <a:rPr lang="ru-RU" sz="1100" dirty="0" smtClean="0">
                <a:solidFill>
                  <a:schemeClr val="tx1"/>
                </a:solidFill>
              </a:rPr>
              <a:t>В детских оздоровительных лагерях и других детских учреждениях, расположенных у водоемов, участок для купания детей (пляж) должен выбираться по возможности у пологого песчаного берега без обрывов до глубины 2-х метров.</a:t>
            </a:r>
          </a:p>
          <a:p>
            <a:pPr indent="355600"/>
            <a:r>
              <a:rPr lang="ru-RU" sz="1100" dirty="0" smtClean="0">
                <a:solidFill>
                  <a:schemeClr val="tx1"/>
                </a:solidFill>
              </a:rPr>
              <a:t>На пляжах детского учреждения оборудуются участки для обучения плаванию детей дошкольного и младшего школьного возраста глубиной не более 0,7 метра, а также для детей старшего возраста - глубиной не более 1,2 метра. Дети, не умеющие плавать, должны купаться отдельно. В местах глубиной до 2 метров разрешается купаться хорошо умеющим плавать детям в возрасте 12 лет и старше.</a:t>
            </a:r>
          </a:p>
          <a:p>
            <a:pPr indent="355600"/>
            <a:r>
              <a:rPr lang="ru-RU" sz="1100" dirty="0" smtClean="0">
                <a:solidFill>
                  <a:schemeClr val="tx1"/>
                </a:solidFill>
              </a:rPr>
              <a:t>Купание детей разрешается проводить группами не более 10 человек и продолжительностью не более 10 минут. Ответственность за безопасность детей возлагается на инструктора по плаванию.</a:t>
            </a:r>
          </a:p>
          <a:p>
            <a:pPr indent="355600"/>
            <a:r>
              <a:rPr lang="ru-RU" sz="1100" dirty="0" smtClean="0">
                <a:solidFill>
                  <a:schemeClr val="tx1"/>
                </a:solidFill>
              </a:rPr>
              <a:t>Во время купания детей на участке запрещается:</a:t>
            </a:r>
          </a:p>
          <a:p>
            <a:pPr indent="355600"/>
            <a:r>
              <a:rPr lang="ru-RU" sz="1100" dirty="0" smtClean="0">
                <a:solidFill>
                  <a:schemeClr val="tx1"/>
                </a:solidFill>
              </a:rPr>
              <a:t>-     купание и нахождение посторонних лиц;</a:t>
            </a:r>
          </a:p>
          <a:p>
            <a:pPr indent="355600"/>
            <a:r>
              <a:rPr lang="ru-RU" sz="1100" dirty="0" smtClean="0">
                <a:solidFill>
                  <a:schemeClr val="tx1"/>
                </a:solidFill>
              </a:rPr>
              <a:t>-     катание на лодках и катерах на акватории пляжа;</a:t>
            </a:r>
          </a:p>
          <a:p>
            <a:pPr indent="355600"/>
            <a:r>
              <a:rPr lang="ru-RU" sz="1100" dirty="0" smtClean="0">
                <a:solidFill>
                  <a:schemeClr val="tx1"/>
                </a:solidFill>
              </a:rPr>
              <a:t>-     проводить игры и спортивные мероприятия.</a:t>
            </a:r>
          </a:p>
          <a:p>
            <a:pPr indent="355600" algn="just">
              <a:tabLst>
                <a:tab pos="533400" algn="l"/>
              </a:tabLst>
            </a:pPr>
            <a:endParaRPr lang="ru-RU" sz="1100" dirty="0" smtClean="0">
              <a:solidFill>
                <a:schemeClr val="tx1"/>
              </a:solidFill>
            </a:endParaRPr>
          </a:p>
        </p:txBody>
      </p:sp>
      <p:pic>
        <p:nvPicPr>
          <p:cNvPr id="3075" name="Picture 3" descr="C:\Users\123\Desktop\Купание\bee6daad1e716c2756495418b048ceef.jpg"/>
          <p:cNvPicPr>
            <a:picLocks noChangeAspect="1" noChangeArrowheads="1"/>
          </p:cNvPicPr>
          <p:nvPr/>
        </p:nvPicPr>
        <p:blipFill>
          <a:blip r:embed="rId2"/>
          <a:srcRect l="5887" r="6498" b="11527"/>
          <a:stretch>
            <a:fillRect/>
          </a:stretch>
        </p:blipFill>
        <p:spPr bwMode="auto">
          <a:xfrm>
            <a:off x="5572132" y="928670"/>
            <a:ext cx="3301532" cy="2214578"/>
          </a:xfrm>
          <a:prstGeom prst="rect">
            <a:avLst/>
          </a:prstGeom>
          <a:noFill/>
        </p:spPr>
      </p:pic>
      <p:pic>
        <p:nvPicPr>
          <p:cNvPr id="3076" name="Picture 4" descr="C:\Users\123\Desktop\Купание\4445_large_1505983390.jpg"/>
          <p:cNvPicPr>
            <a:picLocks noChangeAspect="1" noChangeArrowheads="1"/>
          </p:cNvPicPr>
          <p:nvPr/>
        </p:nvPicPr>
        <p:blipFill>
          <a:blip r:embed="rId3"/>
          <a:srcRect l="22362" r="5783" b="1765"/>
          <a:stretch>
            <a:fillRect/>
          </a:stretch>
        </p:blipFill>
        <p:spPr bwMode="auto">
          <a:xfrm>
            <a:off x="5572132" y="3357562"/>
            <a:ext cx="3310782" cy="2286016"/>
          </a:xfrm>
          <a:prstGeom prst="rect">
            <a:avLst/>
          </a:prstGeom>
          <a:noFill/>
        </p:spPr>
      </p:pic>
      <p:sp>
        <p:nvSpPr>
          <p:cNvPr id="10" name="Прямоугольник 9">
            <a:hlinkClick r:id="rId4"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wipe(left)">
                                      <p:cBhvr>
                                        <p:cTn id="11" dur="500"/>
                                        <p:tgtEl>
                                          <p:spTgt spid="307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wipe(left)">
                                      <p:cBhvr>
                                        <p:cTn id="15" dur="500"/>
                                        <p:tgtEl>
                                          <p:spTgt spid="3076"/>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3\Desktop\Купание\3.jpg"/>
          <p:cNvPicPr>
            <a:picLocks noChangeAspect="1" noChangeArrowheads="1"/>
          </p:cNvPicPr>
          <p:nvPr/>
        </p:nvPicPr>
        <p:blipFill>
          <a:blip r:embed="rId2" cstate="print"/>
          <a:srcRect l="13685"/>
          <a:stretch>
            <a:fillRect/>
          </a:stretch>
        </p:blipFill>
        <p:spPr bwMode="auto">
          <a:xfrm>
            <a:off x="6500826" y="2357430"/>
            <a:ext cx="2442594" cy="1962110"/>
          </a:xfrm>
          <a:prstGeom prst="rect">
            <a:avLst/>
          </a:prstGeom>
          <a:noFill/>
        </p:spPr>
      </p:pic>
      <p:sp>
        <p:nvSpPr>
          <p:cNvPr id="9" name="Стрелка вправо 8">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Правила поведения в зимний период</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785794"/>
            <a:ext cx="5000660" cy="2071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a:r>
              <a:rPr lang="ru-RU" sz="1100" dirty="0" smtClean="0">
                <a:solidFill>
                  <a:schemeClr val="tx1"/>
                </a:solidFill>
              </a:rPr>
              <a:t>Ежегодно на водоемах России тонет более 10 тысяч человек. И не только в летнюю жару во время купаний, но и зимой или ранней весной, проваливаясь под лед.</a:t>
            </a:r>
          </a:p>
          <a:p>
            <a:pPr indent="355600" algn="just"/>
            <a:r>
              <a:rPr lang="ru-RU" sz="1100" dirty="0" smtClean="0">
                <a:solidFill>
                  <a:schemeClr val="tx1"/>
                </a:solidFill>
              </a:rPr>
              <a:t>Во избежание несчастных случаев необходимо помнить и выполнять основные правила поведении на льду.</a:t>
            </a:r>
          </a:p>
          <a:p>
            <a:pPr indent="355600" algn="just"/>
            <a:r>
              <a:rPr lang="ru-RU" sz="1100" dirty="0" smtClean="0">
                <a:solidFill>
                  <a:schemeClr val="tx1"/>
                </a:solidFill>
              </a:rPr>
              <a:t>Избегайте игр и занятий спортом на льду водоемов, лучше воспользоваться кортами или местами специально предназначенных для игр и спортивных занятий в зимний период.</a:t>
            </a:r>
          </a:p>
        </p:txBody>
      </p:sp>
      <p:pic>
        <p:nvPicPr>
          <p:cNvPr id="1027" name="Picture 3" descr="C:\Users\123\Desktop\Купание\1.jpg"/>
          <p:cNvPicPr>
            <a:picLocks noChangeAspect="1" noChangeArrowheads="1"/>
          </p:cNvPicPr>
          <p:nvPr/>
        </p:nvPicPr>
        <p:blipFill>
          <a:blip r:embed="rId3"/>
          <a:srcRect t="22101" b="9000"/>
          <a:stretch>
            <a:fillRect/>
          </a:stretch>
        </p:blipFill>
        <p:spPr bwMode="auto">
          <a:xfrm>
            <a:off x="5357818" y="857232"/>
            <a:ext cx="2406128" cy="2000264"/>
          </a:xfrm>
          <a:prstGeom prst="rect">
            <a:avLst/>
          </a:prstGeom>
          <a:noFill/>
        </p:spPr>
      </p:pic>
      <p:sp>
        <p:nvSpPr>
          <p:cNvPr id="10" name="Овал 9"/>
          <p:cNvSpPr/>
          <p:nvPr/>
        </p:nvSpPr>
        <p:spPr>
          <a:xfrm>
            <a:off x="5683626" y="897289"/>
            <a:ext cx="3141142" cy="3141142"/>
          </a:xfrm>
          <a:prstGeom prst="ellipse">
            <a:avLst/>
          </a:prstGeom>
          <a:noFill/>
          <a:ln w="254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a:stCxn id="10" idx="3"/>
            <a:endCxn id="10" idx="7"/>
          </p:cNvCxnSpPr>
          <p:nvPr/>
        </p:nvCxnSpPr>
        <p:spPr>
          <a:xfrm rot="5400000" flipH="1" flipV="1">
            <a:off x="6143635" y="1357299"/>
            <a:ext cx="2221124" cy="2221122"/>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30" name="Picture 6" descr="C:\Users\123\Desktop\Купание\5.jpg"/>
          <p:cNvPicPr>
            <a:picLocks noChangeAspect="1" noChangeArrowheads="1"/>
          </p:cNvPicPr>
          <p:nvPr/>
        </p:nvPicPr>
        <p:blipFill>
          <a:blip r:embed="rId4"/>
          <a:srcRect l="12210" t="23110" r="5813" b="12814"/>
          <a:stretch>
            <a:fillRect/>
          </a:stretch>
        </p:blipFill>
        <p:spPr bwMode="auto">
          <a:xfrm>
            <a:off x="2786050" y="3571876"/>
            <a:ext cx="3286148" cy="2132511"/>
          </a:xfrm>
          <a:prstGeom prst="rect">
            <a:avLst/>
          </a:prstGeom>
          <a:noFill/>
        </p:spPr>
      </p:pic>
      <p:pic>
        <p:nvPicPr>
          <p:cNvPr id="1031" name="Picture 7" descr="C:\Users\123\Desktop\Купание\2004_html_62448392.png"/>
          <p:cNvPicPr>
            <a:picLocks noChangeAspect="1" noChangeArrowheads="1"/>
          </p:cNvPicPr>
          <p:nvPr/>
        </p:nvPicPr>
        <p:blipFill>
          <a:blip r:embed="rId5"/>
          <a:srcRect t="20024" r="431"/>
          <a:stretch>
            <a:fillRect/>
          </a:stretch>
        </p:blipFill>
        <p:spPr bwMode="auto">
          <a:xfrm>
            <a:off x="214282" y="3000372"/>
            <a:ext cx="2533414" cy="2714644"/>
          </a:xfrm>
          <a:prstGeom prst="rect">
            <a:avLst/>
          </a:prstGeom>
          <a:noFill/>
        </p:spPr>
      </p:pic>
      <p:sp>
        <p:nvSpPr>
          <p:cNvPr id="36" name="Половина рамки 35"/>
          <p:cNvSpPr/>
          <p:nvPr/>
        </p:nvSpPr>
        <p:spPr>
          <a:xfrm rot="13463222">
            <a:off x="2283098" y="2757995"/>
            <a:ext cx="1434533" cy="2211013"/>
          </a:xfrm>
          <a:prstGeom prst="halfFrame">
            <a:avLst>
              <a:gd name="adj1" fmla="val 17845"/>
              <a:gd name="adj2" fmla="val 17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рямоугольник 13">
            <a:hlinkClick r:id="rId6"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blinds(horizontal)">
                                      <p:cBhvr>
                                        <p:cTn id="11" dur="500"/>
                                        <p:tgtEl>
                                          <p:spTgt spid="1027"/>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linds(horizontal)">
                                      <p:cBhvr>
                                        <p:cTn id="15" dur="500"/>
                                        <p:tgtEl>
                                          <p:spTgt spid="1026"/>
                                        </p:tgtEl>
                                      </p:cBhvr>
                                    </p:animEffect>
                                  </p:childTnLst>
                                </p:cTn>
                              </p:par>
                            </p:childTnLst>
                          </p:cTn>
                        </p:par>
                        <p:par>
                          <p:cTn id="16" fill="hold">
                            <p:stCondLst>
                              <p:cond delay="1500"/>
                            </p:stCondLst>
                            <p:childTnLst>
                              <p:par>
                                <p:cTn id="17" presetID="5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Scale>
                                      <p:cBhvr>
                                        <p:cTn id="1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0"/>
                                        </p:tgtEl>
                                        <p:attrNameLst>
                                          <p:attrName>ppt_x</p:attrName>
                                          <p:attrName>ppt_y</p:attrName>
                                        </p:attrNameLst>
                                      </p:cBhvr>
                                    </p:animMotion>
                                    <p:animEffect transition="in" filter="fade">
                                      <p:cBhvr>
                                        <p:cTn id="21" dur="1000"/>
                                        <p:tgtEl>
                                          <p:spTgt spid="10"/>
                                        </p:tgtEl>
                                      </p:cBhvr>
                                    </p:animEffect>
                                  </p:childTnLst>
                                </p:cTn>
                              </p:par>
                              <p:par>
                                <p:cTn id="22" presetID="5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Scale>
                                      <p:cBhvr>
                                        <p:cTn id="2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1"/>
                                        </p:tgtEl>
                                        <p:attrNameLst>
                                          <p:attrName>ppt_x</p:attrName>
                                          <p:attrName>ppt_y</p:attrName>
                                        </p:attrNameLst>
                                      </p:cBhvr>
                                    </p:animMotion>
                                    <p:animEffect transition="in" filter="fade">
                                      <p:cBhvr>
                                        <p:cTn id="26" dur="1000"/>
                                        <p:tgtEl>
                                          <p:spTgt spid="11"/>
                                        </p:tgtEl>
                                      </p:cBhvr>
                                    </p:animEffect>
                                  </p:childTnLst>
                                </p:cTn>
                              </p:par>
                            </p:childTnLst>
                          </p:cTn>
                        </p:par>
                        <p:par>
                          <p:cTn id="27" fill="hold">
                            <p:stCondLst>
                              <p:cond delay="2500"/>
                            </p:stCondLst>
                            <p:childTnLst>
                              <p:par>
                                <p:cTn id="28" presetID="3" presetClass="entr" presetSubtype="10" fill="hold" nodeType="afterEffect">
                                  <p:stCondLst>
                                    <p:cond delay="0"/>
                                  </p:stCondLst>
                                  <p:childTnLst>
                                    <p:set>
                                      <p:cBhvr>
                                        <p:cTn id="29" dur="1" fill="hold">
                                          <p:stCondLst>
                                            <p:cond delay="0"/>
                                          </p:stCondLst>
                                        </p:cTn>
                                        <p:tgtEl>
                                          <p:spTgt spid="1031"/>
                                        </p:tgtEl>
                                        <p:attrNameLst>
                                          <p:attrName>style.visibility</p:attrName>
                                        </p:attrNameLst>
                                      </p:cBhvr>
                                      <p:to>
                                        <p:strVal val="visible"/>
                                      </p:to>
                                    </p:set>
                                    <p:animEffect transition="in" filter="blinds(horizontal)">
                                      <p:cBhvr>
                                        <p:cTn id="30" dur="500"/>
                                        <p:tgtEl>
                                          <p:spTgt spid="1031"/>
                                        </p:tgtEl>
                                      </p:cBhvr>
                                    </p:animEffect>
                                  </p:childTnLst>
                                </p:cTn>
                              </p:par>
                            </p:childTnLst>
                          </p:cTn>
                        </p:par>
                        <p:par>
                          <p:cTn id="31" fill="hold">
                            <p:stCondLst>
                              <p:cond delay="3000"/>
                            </p:stCondLst>
                            <p:childTnLst>
                              <p:par>
                                <p:cTn id="32" presetID="3" presetClass="entr" presetSubtype="10" fill="hold" nodeType="after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blinds(horizontal)">
                                      <p:cBhvr>
                                        <p:cTn id="34" dur="500"/>
                                        <p:tgtEl>
                                          <p:spTgt spid="1030"/>
                                        </p:tgtEl>
                                      </p:cBhvr>
                                    </p:animEffect>
                                  </p:childTnLst>
                                </p:cTn>
                              </p:par>
                            </p:childTnLst>
                          </p:cTn>
                        </p:par>
                        <p:par>
                          <p:cTn id="35" fill="hold">
                            <p:stCondLst>
                              <p:cond delay="3500"/>
                            </p:stCondLst>
                            <p:childTnLst>
                              <p:par>
                                <p:cTn id="36" presetID="9" presetClass="entr" presetSubtype="0" fill="hold" grpId="2" nodeType="afterEffect">
                                  <p:stCondLst>
                                    <p:cond delay="500"/>
                                  </p:stCondLst>
                                  <p:childTnLst>
                                    <p:set>
                                      <p:cBhvr>
                                        <p:cTn id="37" dur="1" fill="hold">
                                          <p:stCondLst>
                                            <p:cond delay="0"/>
                                          </p:stCondLst>
                                        </p:cTn>
                                        <p:tgtEl>
                                          <p:spTgt spid="36"/>
                                        </p:tgtEl>
                                        <p:attrNameLst>
                                          <p:attrName>style.visibility</p:attrName>
                                        </p:attrNameLst>
                                      </p:cBhvr>
                                      <p:to>
                                        <p:strVal val="visible"/>
                                      </p:to>
                                    </p:set>
                                    <p:animEffect transition="in" filter="dissolve">
                                      <p:cBhvr>
                                        <p:cTn id="38" dur="500"/>
                                        <p:tgtEl>
                                          <p:spTgt spid="36"/>
                                        </p:tgtEl>
                                      </p:cBhvr>
                                    </p:animEffect>
                                  </p:childTnLst>
                                </p:cTn>
                              </p:par>
                            </p:childTnLst>
                          </p:cTn>
                        </p:par>
                        <p:par>
                          <p:cTn id="39" fill="hold">
                            <p:stCondLst>
                              <p:cond delay="4500"/>
                            </p:stCondLst>
                            <p:childTnLst>
                              <p:par>
                                <p:cTn id="40" presetID="2" presetClass="entr" presetSubtype="4"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2" presetClass="entr" presetSubtype="4"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P spid="36" grpId="2"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трелка вправо 8">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Правила поведения в зимний период</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785794"/>
            <a:ext cx="8715436" cy="1571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a:r>
              <a:rPr lang="ru-RU" sz="1100" dirty="0" smtClean="0">
                <a:solidFill>
                  <a:schemeClr val="tx1"/>
                </a:solidFill>
              </a:rPr>
              <a:t>Прежде чем ступить на лед, внимательно посмотрите перед собой. Опасные места на льду, как правило, темнее остальных. Непрочен мутный лед, ноздреватый, мало прозрачный и беловатый. Одним из самых опасных мест считается спуск на лед – в полосе его «примыкания» к суше часто бывают трещины.</a:t>
            </a:r>
          </a:p>
          <a:p>
            <a:pPr indent="355600" algn="just"/>
            <a:r>
              <a:rPr lang="ru-RU" sz="1100" dirty="0" smtClean="0">
                <a:solidFill>
                  <a:schemeClr val="tx1"/>
                </a:solidFill>
              </a:rPr>
              <a:t>Особенная осторожность нужна после снегопадов, когда под слоем снега не видны трещины, полыньи, проруби.</a:t>
            </a:r>
          </a:p>
          <a:p>
            <a:pPr indent="355600" algn="just"/>
            <a:r>
              <a:rPr lang="ru-RU" sz="1100" dirty="0" smtClean="0">
                <a:solidFill>
                  <a:schemeClr val="tx1"/>
                </a:solidFill>
              </a:rPr>
              <a:t>Не передвигайтесь по льду в ночное время суток, или же при плохой видимости – при сильном дожде, снегопаде.</a:t>
            </a:r>
          </a:p>
          <a:p>
            <a:pPr indent="355600" algn="just"/>
            <a:r>
              <a:rPr lang="ru-RU" sz="1100" dirty="0" smtClean="0">
                <a:solidFill>
                  <a:schemeClr val="tx1"/>
                </a:solidFill>
              </a:rPr>
              <a:t>Не собирайтесь в одной точке слишком близко друг к другу, особенно это касается рыбаков. Безопаснее всего переходить по прозрачному льду, имеющему зеленоватый или синеватый оттенок.</a:t>
            </a:r>
          </a:p>
        </p:txBody>
      </p:sp>
      <p:pic>
        <p:nvPicPr>
          <p:cNvPr id="2051" name="Picture 3" descr="C:\Users\123\Desktop\Купание\tolschina-l-da.png"/>
          <p:cNvPicPr>
            <a:picLocks noChangeAspect="1" noChangeArrowheads="1"/>
          </p:cNvPicPr>
          <p:nvPr/>
        </p:nvPicPr>
        <p:blipFill>
          <a:blip r:embed="rId2"/>
          <a:srcRect t="27202"/>
          <a:stretch>
            <a:fillRect/>
          </a:stretch>
        </p:blipFill>
        <p:spPr bwMode="auto">
          <a:xfrm>
            <a:off x="142844" y="2714620"/>
            <a:ext cx="5334065" cy="2605080"/>
          </a:xfrm>
          <a:prstGeom prst="rect">
            <a:avLst/>
          </a:prstGeom>
          <a:noFill/>
        </p:spPr>
      </p:pic>
      <p:pic>
        <p:nvPicPr>
          <p:cNvPr id="2053" name="Picture 5" descr="C:\Users\123\Desktop\Купание\image031.jpg"/>
          <p:cNvPicPr>
            <a:picLocks noChangeAspect="1" noChangeArrowheads="1"/>
          </p:cNvPicPr>
          <p:nvPr/>
        </p:nvPicPr>
        <p:blipFill>
          <a:blip r:embed="rId3"/>
          <a:srcRect r="15535"/>
          <a:stretch>
            <a:fillRect/>
          </a:stretch>
        </p:blipFill>
        <p:spPr bwMode="auto">
          <a:xfrm>
            <a:off x="5643570" y="2571744"/>
            <a:ext cx="3196678" cy="2838452"/>
          </a:xfrm>
          <a:prstGeom prst="rect">
            <a:avLst/>
          </a:prstGeom>
          <a:noFill/>
          <a:ln w="25400">
            <a:solidFill>
              <a:schemeClr val="tx1"/>
            </a:solidFill>
          </a:ln>
        </p:spPr>
      </p:pic>
      <p:sp>
        <p:nvSpPr>
          <p:cNvPr id="10" name="Стрелка вправо 9">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2" name="Прямоугольник 11">
            <a:hlinkClick r:id="rId4"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diamond(in)">
                                      <p:cBhvr>
                                        <p:cTn id="11" dur="1000"/>
                                        <p:tgtEl>
                                          <p:spTgt spid="2051"/>
                                        </p:tgtEl>
                                      </p:cBhvr>
                                    </p:animEffect>
                                  </p:childTnLst>
                                </p:cTn>
                              </p:par>
                            </p:childTnLst>
                          </p:cTn>
                        </p:par>
                        <p:par>
                          <p:cTn id="12" fill="hold">
                            <p:stCondLst>
                              <p:cond delay="1500"/>
                            </p:stCondLst>
                            <p:childTnLst>
                              <p:par>
                                <p:cTn id="13" presetID="8" presetClass="entr" presetSubtype="32" fill="hold" nodeType="after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diamond(out)">
                                      <p:cBhvr>
                                        <p:cTn id="15" dur="1000"/>
                                        <p:tgtEl>
                                          <p:spTgt spid="2053"/>
                                        </p:tgtEl>
                                      </p:cBhvr>
                                    </p:animEffect>
                                  </p:childTnLst>
                                </p:cTn>
                              </p:par>
                            </p:childTnLst>
                          </p:cTn>
                        </p:par>
                        <p:par>
                          <p:cTn id="16" fill="hold">
                            <p:stCondLst>
                              <p:cond delay="2500"/>
                            </p:stCondLst>
                            <p:childTnLst>
                              <p:par>
                                <p:cTn id="17" presetID="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трелка вправо 8">
            <a:hlinkClick r:id="" action="ppaction://hlinkshowjump?jump=nextslide"/>
          </p:cNvPr>
          <p:cNvSpPr/>
          <p:nvPr/>
        </p:nvSpPr>
        <p:spPr>
          <a:xfrm>
            <a:off x="7215206"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Вперед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14282" y="142852"/>
            <a:ext cx="8715436"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Правила поведения в зимний период</a:t>
            </a:r>
            <a:endParaRPr lang="ru-RU"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14282" y="785794"/>
            <a:ext cx="4286280" cy="49292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a:r>
              <a:rPr lang="ru-RU" sz="1100" dirty="0" smtClean="0">
                <a:solidFill>
                  <a:schemeClr val="tx1"/>
                </a:solidFill>
              </a:rPr>
              <a:t>При переходе замерзшего водоема, лучше всего воспользоваться лыжами, так как они очень хорошо распределяют нагрузку на большую площадь ледовой толщи, однако, при использовании лыж, крепление полностью не пристегивайте, чтобы в случае проваливания, лыжи можно было спокойно сбросить с ног, лыжные палки также не крепите к руке их петлями.</a:t>
            </a:r>
          </a:p>
          <a:p>
            <a:pPr indent="355600" algn="just"/>
            <a:r>
              <a:rPr lang="ru-RU" sz="1100" dirty="0" smtClean="0">
                <a:solidFill>
                  <a:schemeClr val="tx1"/>
                </a:solidFill>
              </a:rPr>
              <a:t>При нахождении на льду, не проверяйте его надежность ударами ног, не прыгайте. Если при ходьбе, под Вами, пошла трещина, или же из под ледовой толщи выступила вода - уходите из того места. Для этого лучше воспользоваться тропкой, по которой Вы дошли до непрочной толщи льда. Выходить из места треснутого льда нужно скользящими шагами, при этом ноги ото льда не отрывайте, но расставьте их для передвижения на ширину плеч, чтобы распределить нагрузку на большую площадь.</a:t>
            </a:r>
          </a:p>
          <a:p>
            <a:pPr indent="355600" algn="just"/>
            <a:r>
              <a:rPr lang="ru-RU" sz="1100" dirty="0" smtClean="0">
                <a:solidFill>
                  <a:schemeClr val="tx1"/>
                </a:solidFill>
              </a:rPr>
              <a:t>Если Вы рыбак, не бейте около себя много лунок, а если из пробитой лунки вода выходит из нее фонтаном, уходите из этого места.</a:t>
            </a:r>
          </a:p>
          <a:p>
            <a:pPr indent="355600" algn="just"/>
            <a:r>
              <a:rPr lang="ru-RU" sz="1100" dirty="0" smtClean="0">
                <a:solidFill>
                  <a:schemeClr val="tx1"/>
                </a:solidFill>
              </a:rPr>
              <a:t>Если Вы идете на лед группой людей, возьмите с собой крепкую веревку, длинной около 20-25 метров и большой петлей с грузом на одном из концов. Это поможет забросить ее с безопасного расстояния к провалившемуся товарищу, и вытащить его из холодной воды. Не пускайте детей на лёд без присмотра.</a:t>
            </a:r>
          </a:p>
          <a:p>
            <a:pPr indent="355600" algn="just"/>
            <a:r>
              <a:rPr lang="ru-RU" sz="1100" dirty="0" smtClean="0">
                <a:solidFill>
                  <a:schemeClr val="tx1"/>
                </a:solidFill>
              </a:rPr>
              <a:t>Ни в коем случае не выходите на лёд в алкогольном опьянении, т.к. человек в подобном состоянии не способен адекватно реагировать на экстремальную ситуацию и помочь себе при проваливании в замерзший водоем.</a:t>
            </a:r>
          </a:p>
        </p:txBody>
      </p:sp>
      <p:pic>
        <p:nvPicPr>
          <p:cNvPr id="1027" name="Picture 3" descr="C:\Users\123\Desktop\Купание\_3-.jpg"/>
          <p:cNvPicPr>
            <a:picLocks noChangeAspect="1" noChangeArrowheads="1"/>
          </p:cNvPicPr>
          <p:nvPr/>
        </p:nvPicPr>
        <p:blipFill>
          <a:blip r:embed="rId2" cstate="print"/>
          <a:srcRect/>
          <a:stretch>
            <a:fillRect/>
          </a:stretch>
        </p:blipFill>
        <p:spPr bwMode="auto">
          <a:xfrm>
            <a:off x="4572000" y="857232"/>
            <a:ext cx="2386946" cy="1714512"/>
          </a:xfrm>
          <a:prstGeom prst="rect">
            <a:avLst/>
          </a:prstGeom>
          <a:noFill/>
        </p:spPr>
      </p:pic>
      <p:pic>
        <p:nvPicPr>
          <p:cNvPr id="1026" name="Picture 2" descr="C:\Users\123\Desktop\Купание\17572_pamyatkapovedenienaldu.png"/>
          <p:cNvPicPr>
            <a:picLocks noChangeAspect="1" noChangeArrowheads="1"/>
          </p:cNvPicPr>
          <p:nvPr/>
        </p:nvPicPr>
        <p:blipFill>
          <a:blip r:embed="rId3"/>
          <a:srcRect/>
          <a:stretch>
            <a:fillRect/>
          </a:stretch>
        </p:blipFill>
        <p:spPr bwMode="auto">
          <a:xfrm>
            <a:off x="6278315" y="1785926"/>
            <a:ext cx="2865685" cy="1928826"/>
          </a:xfrm>
          <a:prstGeom prst="rect">
            <a:avLst/>
          </a:prstGeom>
          <a:noFill/>
        </p:spPr>
      </p:pic>
      <p:pic>
        <p:nvPicPr>
          <p:cNvPr id="2" name="Picture 2" descr="C:\Users\123\Desktop\Купание\9fb2aae40a75e1ea8fed2d12e39ce6cd-1000x1000.jpg"/>
          <p:cNvPicPr>
            <a:picLocks noChangeAspect="1" noChangeArrowheads="1"/>
          </p:cNvPicPr>
          <p:nvPr/>
        </p:nvPicPr>
        <p:blipFill>
          <a:blip r:embed="rId4" cstate="print"/>
          <a:srcRect/>
          <a:stretch>
            <a:fillRect/>
          </a:stretch>
        </p:blipFill>
        <p:spPr bwMode="auto">
          <a:xfrm>
            <a:off x="4643438" y="3214686"/>
            <a:ext cx="2500298" cy="2500298"/>
          </a:xfrm>
          <a:prstGeom prst="rect">
            <a:avLst/>
          </a:prstGeom>
          <a:noFill/>
        </p:spPr>
      </p:pic>
      <p:sp>
        <p:nvSpPr>
          <p:cNvPr id="10" name="Стрелка вправо 9">
            <a:hlinkClick r:id="" action="ppaction://hlinkshowjump?jump=previousslide"/>
          </p:cNvPr>
          <p:cNvSpPr/>
          <p:nvPr/>
        </p:nvSpPr>
        <p:spPr>
          <a:xfrm flipH="1">
            <a:off x="285720" y="5929330"/>
            <a:ext cx="1643074"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Назад</a:t>
            </a:r>
            <a:endPar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2" name="Прямоугольник 11">
            <a:hlinkClick r:id="rId5" action="ppaction://hlinksldjump"/>
          </p:cNvPr>
          <p:cNvSpPr/>
          <p:nvPr/>
        </p:nvSpPr>
        <p:spPr>
          <a:xfrm>
            <a:off x="3143240" y="5929330"/>
            <a:ext cx="300039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 оглавлению</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Scale>
                                      <p:cBhvr>
                                        <p:cTn id="11" dur="1000" decel="50000" fill="hold">
                                          <p:stCondLst>
                                            <p:cond delay="0"/>
                                          </p:stCondLst>
                                        </p:cTn>
                                        <p:tgtEl>
                                          <p:spTgt spid="10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027"/>
                                        </p:tgtEl>
                                        <p:attrNameLst>
                                          <p:attrName>ppt_x</p:attrName>
                                          <p:attrName>ppt_y</p:attrName>
                                        </p:attrNameLst>
                                      </p:cBhvr>
                                    </p:animMotion>
                                    <p:animEffect transition="in" filter="fade">
                                      <p:cBhvr>
                                        <p:cTn id="13" dur="1000"/>
                                        <p:tgtEl>
                                          <p:spTgt spid="1027"/>
                                        </p:tgtEl>
                                      </p:cBhvr>
                                    </p:animEffect>
                                  </p:childTnLst>
                                </p:cTn>
                              </p:par>
                            </p:childTnLst>
                          </p:cTn>
                        </p:par>
                        <p:par>
                          <p:cTn id="14" fill="hold">
                            <p:stCondLst>
                              <p:cond delay="1500"/>
                            </p:stCondLst>
                            <p:childTnLst>
                              <p:par>
                                <p:cTn id="15" presetID="52"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Scale>
                                      <p:cBhvr>
                                        <p:cTn id="17"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26"/>
                                        </p:tgtEl>
                                        <p:attrNameLst>
                                          <p:attrName>ppt_x</p:attrName>
                                          <p:attrName>ppt_y</p:attrName>
                                        </p:attrNameLst>
                                      </p:cBhvr>
                                    </p:animMotion>
                                    <p:animEffect transition="in" filter="fade">
                                      <p:cBhvr>
                                        <p:cTn id="19" dur="1000"/>
                                        <p:tgtEl>
                                          <p:spTgt spid="1026"/>
                                        </p:tgtEl>
                                      </p:cBhvr>
                                    </p:animEffect>
                                  </p:childTnLst>
                                </p:cTn>
                              </p:par>
                            </p:childTnLst>
                          </p:cTn>
                        </p:par>
                        <p:par>
                          <p:cTn id="20" fill="hold">
                            <p:stCondLst>
                              <p:cond delay="2500"/>
                            </p:stCondLst>
                            <p:childTnLst>
                              <p:par>
                                <p:cTn id="21" presetID="5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Scale>
                                      <p:cBhvr>
                                        <p:cTn id="2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
                                        </p:tgtEl>
                                        <p:attrNameLst>
                                          <p:attrName>ppt_x</p:attrName>
                                          <p:attrName>ppt_y</p:attrName>
                                        </p:attrNameLst>
                                      </p:cBhvr>
                                    </p:animMotion>
                                    <p:animEffect transition="in" filter="fade">
                                      <p:cBhvr>
                                        <p:cTn id="25" dur="1000"/>
                                        <p:tgtEl>
                                          <p:spTgt spid="2"/>
                                        </p:tgtEl>
                                      </p:cBhvr>
                                    </p:animEffect>
                                  </p:childTnLst>
                                </p:cTn>
                              </p:par>
                            </p:childTnLst>
                          </p:cTn>
                        </p:par>
                        <p:par>
                          <p:cTn id="26" fill="hold">
                            <p:stCondLst>
                              <p:cond delay="3500"/>
                            </p:stCondLst>
                            <p:childTnLst>
                              <p:par>
                                <p:cTn id="27" presetID="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P spid="12"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2302</TotalTime>
  <Words>8761</Words>
  <Application>Microsoft Office PowerPoint</Application>
  <PresentationFormat>Экран (4:3)</PresentationFormat>
  <Paragraphs>580</Paragraphs>
  <Slides>48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Докерс</dc:creator>
  <cp:lastModifiedBy>123</cp:lastModifiedBy>
  <cp:revision>282</cp:revision>
  <dcterms:created xsi:type="dcterms:W3CDTF">2018-12-25T08:27:35Z</dcterms:created>
  <dcterms:modified xsi:type="dcterms:W3CDTF">2020-05-27T09:53:39Z</dcterms:modified>
</cp:coreProperties>
</file>